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7" r:id="rId1"/>
  </p:sldMasterIdLst>
  <p:notesMasterIdLst>
    <p:notesMasterId r:id="rId42"/>
  </p:notesMasterIdLst>
  <p:sldIdLst>
    <p:sldId id="264" r:id="rId2"/>
    <p:sldId id="279" r:id="rId3"/>
    <p:sldId id="263" r:id="rId4"/>
    <p:sldId id="281" r:id="rId5"/>
    <p:sldId id="273" r:id="rId6"/>
    <p:sldId id="282" r:id="rId7"/>
    <p:sldId id="262" r:id="rId8"/>
    <p:sldId id="265" r:id="rId9"/>
    <p:sldId id="261" r:id="rId10"/>
    <p:sldId id="274" r:id="rId11"/>
    <p:sldId id="298" r:id="rId12"/>
    <p:sldId id="302" r:id="rId13"/>
    <p:sldId id="266" r:id="rId14"/>
    <p:sldId id="268" r:id="rId15"/>
    <p:sldId id="304" r:id="rId16"/>
    <p:sldId id="305" r:id="rId17"/>
    <p:sldId id="276" r:id="rId18"/>
    <p:sldId id="306" r:id="rId19"/>
    <p:sldId id="307" r:id="rId20"/>
    <p:sldId id="278" r:id="rId21"/>
    <p:sldId id="295" r:id="rId22"/>
    <p:sldId id="269" r:id="rId23"/>
    <p:sldId id="277" r:id="rId24"/>
    <p:sldId id="270" r:id="rId25"/>
    <p:sldId id="280" r:id="rId26"/>
    <p:sldId id="285" r:id="rId27"/>
    <p:sldId id="283" r:id="rId28"/>
    <p:sldId id="293" r:id="rId29"/>
    <p:sldId id="287" r:id="rId30"/>
    <p:sldId id="284" r:id="rId31"/>
    <p:sldId id="294" r:id="rId32"/>
    <p:sldId id="291" r:id="rId33"/>
    <p:sldId id="292" r:id="rId34"/>
    <p:sldId id="297" r:id="rId35"/>
    <p:sldId id="299" r:id="rId36"/>
    <p:sldId id="300" r:id="rId37"/>
    <p:sldId id="303" r:id="rId38"/>
    <p:sldId id="272" r:id="rId39"/>
    <p:sldId id="271" r:id="rId40"/>
    <p:sldId id="275" r:id="rId4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9770" autoAdjust="0"/>
  </p:normalViewPr>
  <p:slideViewPr>
    <p:cSldViewPr snapToGrid="0">
      <p:cViewPr varScale="1">
        <p:scale>
          <a:sx n="121" d="100"/>
          <a:sy n="121" d="100"/>
        </p:scale>
        <p:origin x="114" y="3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B88275-5102-46E7-A435-52006A61169F}"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en-US"/>
        </a:p>
      </dgm:t>
    </dgm:pt>
    <dgm:pt modelId="{9D8D1F20-E2E3-42F4-9E33-C67783575D35}">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800" b="1" dirty="0">
              <a:solidFill>
                <a:schemeClr val="tx1"/>
              </a:solidFill>
              <a:latin typeface="Sylfaen" panose="010A0502050306030303" pitchFamily="18" charset="0"/>
            </a:rPr>
            <a:t>ADMINISTRATOR</a:t>
          </a:r>
        </a:p>
      </dgm:t>
    </dgm:pt>
    <dgm:pt modelId="{DB3DC793-5CF2-452F-8565-BDAF0ADABBC4}" type="parTrans" cxnId="{708BE42D-6878-4BB7-AE54-BC7411540095}">
      <dgm:prSet/>
      <dgm:spPr/>
      <dgm:t>
        <a:bodyPr/>
        <a:lstStyle/>
        <a:p>
          <a:endParaRPr lang="en-US"/>
        </a:p>
      </dgm:t>
    </dgm:pt>
    <dgm:pt modelId="{BC56A9E5-9EB0-49DA-AD20-3D7E1540939B}" type="sibTrans" cxnId="{708BE42D-6878-4BB7-AE54-BC7411540095}">
      <dgm:prSet/>
      <dgm:spPr/>
      <dgm:t>
        <a:bodyPr/>
        <a:lstStyle/>
        <a:p>
          <a:endParaRPr lang="en-US"/>
        </a:p>
      </dgm:t>
    </dgm:pt>
    <dgm:pt modelId="{DAE868A7-D35C-4116-9264-60B113F92ED1}">
      <dgm:prSet phldrT="[Text]" custT="1">
        <dgm:style>
          <a:lnRef idx="1">
            <a:schemeClr val="accent1"/>
          </a:lnRef>
          <a:fillRef idx="2">
            <a:schemeClr val="accent1"/>
          </a:fillRef>
          <a:effectRef idx="1">
            <a:schemeClr val="accent1"/>
          </a:effectRef>
          <a:fontRef idx="minor">
            <a:schemeClr val="dk1"/>
          </a:fontRef>
        </dgm:style>
      </dgm:prSet>
      <dgm:spPr/>
      <dgm:t>
        <a:bodyPr/>
        <a:lstStyle/>
        <a:p>
          <a:pPr algn="l"/>
          <a:r>
            <a:rPr lang="en-US" sz="2400" b="1" dirty="0">
              <a:solidFill>
                <a:schemeClr val="tx1"/>
              </a:solidFill>
              <a:latin typeface="Sylfaen" panose="010A0502050306030303" pitchFamily="18" charset="0"/>
            </a:rPr>
            <a:t>PROJECT MANAGEMENT</a:t>
          </a:r>
          <a:br>
            <a:rPr lang="en-US" sz="1200" dirty="0">
              <a:latin typeface="Sylfaen" panose="010A0502050306030303" pitchFamily="18" charset="0"/>
            </a:rPr>
          </a:br>
          <a:r>
            <a:rPr lang="en-US" sz="1400" b="1" dirty="0">
              <a:solidFill>
                <a:schemeClr val="tx1"/>
              </a:solidFill>
              <a:latin typeface="Sylfaen" panose="010A0502050306030303" pitchFamily="18" charset="0"/>
            </a:rPr>
            <a:t>- Organization on site</a:t>
          </a:r>
          <a:br>
            <a:rPr lang="en-US" sz="1400" b="1" dirty="0">
              <a:solidFill>
                <a:schemeClr val="tx1"/>
              </a:solidFill>
              <a:latin typeface="Sylfaen" panose="010A0502050306030303" pitchFamily="18" charset="0"/>
            </a:rPr>
          </a:br>
          <a:r>
            <a:rPr lang="en-US" sz="1400" b="1" dirty="0">
              <a:solidFill>
                <a:schemeClr val="tx1"/>
              </a:solidFill>
              <a:latin typeface="Sylfaen" panose="010A0502050306030303" pitchFamily="18" charset="0"/>
            </a:rPr>
            <a:t>- Implementation on the site</a:t>
          </a:r>
          <a:br>
            <a:rPr lang="en-US" sz="1400" b="1" dirty="0">
              <a:solidFill>
                <a:schemeClr val="tx1"/>
              </a:solidFill>
              <a:latin typeface="Sylfaen" panose="010A0502050306030303" pitchFamily="18" charset="0"/>
            </a:rPr>
          </a:br>
          <a:r>
            <a:rPr lang="en-US" sz="1400" b="1" dirty="0">
              <a:solidFill>
                <a:schemeClr val="tx1"/>
              </a:solidFill>
              <a:latin typeface="Sylfaen" panose="010A0502050306030303" pitchFamily="18" charset="0"/>
            </a:rPr>
            <a:t>- Technical security</a:t>
          </a:r>
          <a:br>
            <a:rPr lang="en-US" sz="1400" b="1" dirty="0">
              <a:solidFill>
                <a:schemeClr val="tx1"/>
              </a:solidFill>
              <a:latin typeface="Sylfaen" panose="010A0502050306030303" pitchFamily="18" charset="0"/>
            </a:rPr>
          </a:br>
          <a:r>
            <a:rPr lang="en-US" sz="1400" b="1" dirty="0">
              <a:solidFill>
                <a:schemeClr val="tx1"/>
              </a:solidFill>
              <a:latin typeface="Sylfaen" panose="010A0502050306030303" pitchFamily="18" charset="0"/>
            </a:rPr>
            <a:t>- Project adaptation to the fact</a:t>
          </a:r>
        </a:p>
      </dgm:t>
    </dgm:pt>
    <dgm:pt modelId="{38249BE1-B234-4CAB-A4CE-7A1A60C06A3F}" type="parTrans" cxnId="{A1AB80D9-3B46-4786-BC12-77ED5E4688CC}">
      <dgm:prSet>
        <dgm:style>
          <a:lnRef idx="3">
            <a:schemeClr val="dk1"/>
          </a:lnRef>
          <a:fillRef idx="0">
            <a:schemeClr val="dk1"/>
          </a:fillRef>
          <a:effectRef idx="2">
            <a:schemeClr val="dk1"/>
          </a:effectRef>
          <a:fontRef idx="minor">
            <a:schemeClr val="tx1"/>
          </a:fontRef>
        </dgm:style>
      </dgm:prSet>
      <dgm:spPr/>
      <dgm:t>
        <a:bodyPr/>
        <a:lstStyle/>
        <a:p>
          <a:endParaRPr lang="en-US"/>
        </a:p>
      </dgm:t>
    </dgm:pt>
    <dgm:pt modelId="{A818ADD9-A721-4AA0-8BB8-47054B4F64B9}" type="sibTrans" cxnId="{A1AB80D9-3B46-4786-BC12-77ED5E4688CC}">
      <dgm:prSet/>
      <dgm:spPr/>
      <dgm:t>
        <a:bodyPr/>
        <a:lstStyle/>
        <a:p>
          <a:endParaRPr lang="en-US"/>
        </a:p>
      </dgm:t>
    </dgm:pt>
    <dgm:pt modelId="{84213B2C-3F5F-4573-979F-960667767138}">
      <dgm:prSet phldrT="[Text]" custT="1">
        <dgm:style>
          <a:lnRef idx="1">
            <a:schemeClr val="accent1"/>
          </a:lnRef>
          <a:fillRef idx="2">
            <a:schemeClr val="accent1"/>
          </a:fillRef>
          <a:effectRef idx="1">
            <a:schemeClr val="accent1"/>
          </a:effectRef>
          <a:fontRef idx="minor">
            <a:schemeClr val="dk1"/>
          </a:fontRef>
        </dgm:style>
      </dgm:prSet>
      <dgm:spPr/>
      <dgm:t>
        <a:bodyPr/>
        <a:lstStyle/>
        <a:p>
          <a:pPr algn="l"/>
          <a:r>
            <a:rPr lang="en-US" sz="1400" b="1" dirty="0">
              <a:solidFill>
                <a:schemeClr val="tx1"/>
              </a:solidFill>
              <a:latin typeface="Sylfaen" panose="010A0502050306030303" pitchFamily="18" charset="0"/>
            </a:rPr>
            <a:t>   </a:t>
          </a:r>
          <a:r>
            <a:rPr lang="en-US" sz="2400" b="1" dirty="0">
              <a:solidFill>
                <a:schemeClr val="tx1"/>
              </a:solidFill>
              <a:latin typeface="Sylfaen" panose="010A0502050306030303" pitchFamily="18" charset="0"/>
            </a:rPr>
            <a:t>DESIGN OFFICE</a:t>
          </a:r>
        </a:p>
        <a:p>
          <a:pPr algn="l"/>
          <a:r>
            <a:rPr lang="en-US" sz="1400" b="1" dirty="0">
              <a:solidFill>
                <a:schemeClr val="tx1"/>
              </a:solidFill>
              <a:latin typeface="Sylfaen" panose="010A0502050306030303" pitchFamily="18" charset="0"/>
            </a:rPr>
            <a:t>- Realization of the Project</a:t>
          </a:r>
          <a:br>
            <a:rPr lang="en-US" sz="1400" b="1" dirty="0">
              <a:solidFill>
                <a:schemeClr val="tx1"/>
              </a:solidFill>
              <a:latin typeface="Sylfaen" panose="010A0502050306030303" pitchFamily="18" charset="0"/>
            </a:rPr>
          </a:br>
          <a:r>
            <a:rPr lang="en-US" sz="1400" b="1" dirty="0">
              <a:solidFill>
                <a:schemeClr val="tx1"/>
              </a:solidFill>
              <a:latin typeface="Sylfaen" panose="010A0502050306030303" pitchFamily="18" charset="0"/>
            </a:rPr>
            <a:t>- Customer relationships</a:t>
          </a:r>
          <a:br>
            <a:rPr lang="en-US" sz="1400" b="1" dirty="0">
              <a:solidFill>
                <a:schemeClr val="tx1"/>
              </a:solidFill>
              <a:latin typeface="+mn-lt"/>
            </a:rPr>
          </a:br>
          <a:r>
            <a:rPr lang="en-US" sz="1400" b="1" dirty="0">
              <a:solidFill>
                <a:schemeClr val="tx1"/>
              </a:solidFill>
              <a:latin typeface="Sylfaen" panose="010A0502050306030303" pitchFamily="18" charset="0"/>
            </a:rPr>
            <a:t>- Preparation of economic offers</a:t>
          </a:r>
        </a:p>
      </dgm:t>
    </dgm:pt>
    <dgm:pt modelId="{ECA381A1-2DB8-4A41-9EA4-CCB0B3ED500B}" type="parTrans" cxnId="{5B80F2E9-7333-4501-9945-F082E110348B}">
      <dgm:prSet>
        <dgm:style>
          <a:lnRef idx="3">
            <a:schemeClr val="dk1"/>
          </a:lnRef>
          <a:fillRef idx="0">
            <a:schemeClr val="dk1"/>
          </a:fillRef>
          <a:effectRef idx="2">
            <a:schemeClr val="dk1"/>
          </a:effectRef>
          <a:fontRef idx="minor">
            <a:schemeClr val="tx1"/>
          </a:fontRef>
        </dgm:style>
      </dgm:prSet>
      <dgm:spPr/>
      <dgm:t>
        <a:bodyPr/>
        <a:lstStyle/>
        <a:p>
          <a:endParaRPr lang="en-US"/>
        </a:p>
      </dgm:t>
    </dgm:pt>
    <dgm:pt modelId="{365474C6-76F7-47EE-B78D-262EE55C7C90}" type="sibTrans" cxnId="{5B80F2E9-7333-4501-9945-F082E110348B}">
      <dgm:prSet/>
      <dgm:spPr/>
      <dgm:t>
        <a:bodyPr/>
        <a:lstStyle/>
        <a:p>
          <a:endParaRPr lang="en-US"/>
        </a:p>
      </dgm:t>
    </dgm:pt>
    <dgm:pt modelId="{357C1160-A7DC-4F1C-930C-E29D325B2627}">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400" b="1" dirty="0">
              <a:solidFill>
                <a:schemeClr val="tx1"/>
              </a:solidFill>
              <a:latin typeface="Sylfaen" panose="010A0502050306030303" pitchFamily="18" charset="0"/>
            </a:rPr>
            <a:t>FINANCE</a:t>
          </a:r>
        </a:p>
      </dgm:t>
    </dgm:pt>
    <dgm:pt modelId="{65A4CC8C-020F-4992-8B1E-05A6E04F612B}" type="parTrans" cxnId="{481ED434-AF73-4D6C-9A76-E24789E27854}">
      <dgm:prSet>
        <dgm:style>
          <a:lnRef idx="3">
            <a:schemeClr val="dk1"/>
          </a:lnRef>
          <a:fillRef idx="0">
            <a:schemeClr val="dk1"/>
          </a:fillRef>
          <a:effectRef idx="2">
            <a:schemeClr val="dk1"/>
          </a:effectRef>
          <a:fontRef idx="minor">
            <a:schemeClr val="tx1"/>
          </a:fontRef>
        </dgm:style>
      </dgm:prSet>
      <dgm:spPr/>
      <dgm:t>
        <a:bodyPr/>
        <a:lstStyle/>
        <a:p>
          <a:endParaRPr lang="en-US"/>
        </a:p>
      </dgm:t>
    </dgm:pt>
    <dgm:pt modelId="{52DBCE7A-C064-4377-9BDD-29E229EBB70A}" type="sibTrans" cxnId="{481ED434-AF73-4D6C-9A76-E24789E27854}">
      <dgm:prSet/>
      <dgm:spPr/>
      <dgm:t>
        <a:bodyPr/>
        <a:lstStyle/>
        <a:p>
          <a:endParaRPr lang="en-US"/>
        </a:p>
      </dgm:t>
    </dgm:pt>
    <dgm:pt modelId="{7872282C-EB34-44D5-9C00-09B2096F6D55}">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400" b="1" dirty="0">
              <a:solidFill>
                <a:schemeClr val="tx1"/>
              </a:solidFill>
              <a:latin typeface="Sylfaen" panose="010A0502050306030303" pitchFamily="18" charset="0"/>
            </a:rPr>
            <a:t>LOGISTICS</a:t>
          </a:r>
          <a:endParaRPr lang="en-US" sz="2400" dirty="0">
            <a:latin typeface="Sylfaen" panose="010A0502050306030303" pitchFamily="18" charset="0"/>
          </a:endParaRPr>
        </a:p>
      </dgm:t>
    </dgm:pt>
    <dgm:pt modelId="{4B7181B5-DDE7-4B83-94E8-1703C79E432D}" type="parTrans" cxnId="{3D264877-5138-498F-95EF-AF14DB35FD6B}">
      <dgm:prSet>
        <dgm:style>
          <a:lnRef idx="3">
            <a:schemeClr val="dk1"/>
          </a:lnRef>
          <a:fillRef idx="0">
            <a:schemeClr val="dk1"/>
          </a:fillRef>
          <a:effectRef idx="2">
            <a:schemeClr val="dk1"/>
          </a:effectRef>
          <a:fontRef idx="minor">
            <a:schemeClr val="tx1"/>
          </a:fontRef>
        </dgm:style>
      </dgm:prSet>
      <dgm:spPr/>
      <dgm:t>
        <a:bodyPr/>
        <a:lstStyle/>
        <a:p>
          <a:endParaRPr lang="en-US"/>
        </a:p>
      </dgm:t>
    </dgm:pt>
    <dgm:pt modelId="{A0FFCA92-841E-4A61-8903-3B4C273D96DD}" type="sibTrans" cxnId="{3D264877-5138-498F-95EF-AF14DB35FD6B}">
      <dgm:prSet/>
      <dgm:spPr/>
      <dgm:t>
        <a:bodyPr/>
        <a:lstStyle/>
        <a:p>
          <a:endParaRPr lang="en-US"/>
        </a:p>
      </dgm:t>
    </dgm:pt>
    <dgm:pt modelId="{C36CCC6A-0126-46AB-801A-049296DD788B}">
      <dgm:prSet phldrT="[Text]" custT="1">
        <dgm:style>
          <a:lnRef idx="1">
            <a:schemeClr val="accent1"/>
          </a:lnRef>
          <a:fillRef idx="2">
            <a:schemeClr val="accent1"/>
          </a:fillRef>
          <a:effectRef idx="1">
            <a:schemeClr val="accent1"/>
          </a:effectRef>
          <a:fontRef idx="minor">
            <a:schemeClr val="dk1"/>
          </a:fontRef>
        </dgm:style>
      </dgm:prSet>
      <dgm:spPr/>
      <dgm:t>
        <a:bodyPr/>
        <a:lstStyle/>
        <a:p>
          <a:pPr algn="l"/>
          <a:r>
            <a:rPr lang="en-US" sz="2400" b="1" dirty="0">
              <a:solidFill>
                <a:schemeClr val="tx1"/>
              </a:solidFill>
              <a:latin typeface="Sylfaen" panose="010A0502050306030303" pitchFamily="18" charset="0"/>
            </a:rPr>
            <a:t>TECHNICAL STAFF</a:t>
          </a:r>
          <a:br>
            <a:rPr lang="en-US" sz="1500" dirty="0">
              <a:solidFill>
                <a:schemeClr val="tx1"/>
              </a:solidFill>
            </a:rPr>
          </a:br>
          <a:r>
            <a:rPr lang="en-US" sz="1500" dirty="0">
              <a:solidFill>
                <a:schemeClr val="tx1"/>
              </a:solidFill>
            </a:rPr>
            <a:t> </a:t>
          </a:r>
          <a:r>
            <a:rPr lang="en-US" sz="1500" dirty="0">
              <a:solidFill>
                <a:schemeClr val="tx1"/>
              </a:solidFill>
              <a:latin typeface="Sylfaen" panose="010A0502050306030303" pitchFamily="18" charset="0"/>
            </a:rPr>
            <a:t>- </a:t>
          </a:r>
          <a:r>
            <a:rPr lang="en-US" sz="1500" b="1" dirty="0">
              <a:solidFill>
                <a:schemeClr val="tx1"/>
              </a:solidFill>
              <a:latin typeface="Sylfaen" panose="010A0502050306030303" pitchFamily="18" charset="0"/>
            </a:rPr>
            <a:t>Maintenance</a:t>
          </a:r>
          <a:br>
            <a:rPr lang="en-US" sz="1400" b="1" dirty="0">
              <a:solidFill>
                <a:schemeClr val="tx1"/>
              </a:solidFill>
              <a:latin typeface="Sylfaen" panose="010A0502050306030303" pitchFamily="18" charset="0"/>
            </a:rPr>
          </a:br>
          <a:r>
            <a:rPr lang="en-US" sz="1400" b="1" dirty="0">
              <a:solidFill>
                <a:schemeClr val="tx1"/>
              </a:solidFill>
              <a:latin typeface="Sylfaen" panose="010A0502050306030303" pitchFamily="18" charset="0"/>
            </a:rPr>
            <a:t> - Repairs / Emergency</a:t>
          </a:r>
          <a:br>
            <a:rPr lang="en-US" sz="1400" b="1" dirty="0">
              <a:solidFill>
                <a:schemeClr val="tx1"/>
              </a:solidFill>
              <a:latin typeface="Sylfaen" panose="010A0502050306030303" pitchFamily="18" charset="0"/>
            </a:rPr>
          </a:br>
          <a:r>
            <a:rPr lang="en-US" sz="1400" b="1" dirty="0">
              <a:solidFill>
                <a:schemeClr val="tx1"/>
              </a:solidFill>
              <a:latin typeface="Sylfaen" panose="010A0502050306030303" pitchFamily="18" charset="0"/>
            </a:rPr>
            <a:t> - Working Hours::</a:t>
          </a:r>
          <a:br>
            <a:rPr lang="en-US" sz="1400" b="1" dirty="0">
              <a:solidFill>
                <a:schemeClr val="tx1"/>
              </a:solidFill>
              <a:latin typeface="Sylfaen" panose="010A0502050306030303" pitchFamily="18" charset="0"/>
            </a:rPr>
          </a:br>
          <a:r>
            <a:rPr lang="en-US" sz="1400" b="1">
              <a:solidFill>
                <a:schemeClr val="tx1"/>
              </a:solidFill>
              <a:latin typeface="Sylfaen" panose="010A0502050306030303" pitchFamily="18" charset="0"/>
            </a:rPr>
            <a:t>   7 </a:t>
          </a:r>
          <a:r>
            <a:rPr lang="en-US" sz="1400" b="1" dirty="0">
              <a:solidFill>
                <a:schemeClr val="tx1"/>
              </a:solidFill>
              <a:latin typeface="Sylfaen" panose="010A0502050306030303" pitchFamily="18" charset="0"/>
            </a:rPr>
            <a:t>days a week 07.00 -19.00</a:t>
          </a:r>
        </a:p>
      </dgm:t>
    </dgm:pt>
    <dgm:pt modelId="{385C40DB-96DE-495B-9CC3-C8AB10A1D38A}" type="parTrans" cxnId="{1CC4DFAE-5FF3-4A1F-8D2D-8368FE9A2EC3}">
      <dgm:prSet>
        <dgm:style>
          <a:lnRef idx="3">
            <a:schemeClr val="dk1"/>
          </a:lnRef>
          <a:fillRef idx="0">
            <a:schemeClr val="dk1"/>
          </a:fillRef>
          <a:effectRef idx="2">
            <a:schemeClr val="dk1"/>
          </a:effectRef>
          <a:fontRef idx="minor">
            <a:schemeClr val="tx1"/>
          </a:fontRef>
        </dgm:style>
      </dgm:prSet>
      <dgm:spPr/>
      <dgm:t>
        <a:bodyPr/>
        <a:lstStyle/>
        <a:p>
          <a:endParaRPr lang="en-US"/>
        </a:p>
      </dgm:t>
    </dgm:pt>
    <dgm:pt modelId="{100F25FA-9205-4E48-A360-83CC6BA1F9BC}" type="sibTrans" cxnId="{1CC4DFAE-5FF3-4A1F-8D2D-8368FE9A2EC3}">
      <dgm:prSet/>
      <dgm:spPr/>
      <dgm:t>
        <a:bodyPr/>
        <a:lstStyle/>
        <a:p>
          <a:endParaRPr lang="en-US"/>
        </a:p>
      </dgm:t>
    </dgm:pt>
    <dgm:pt modelId="{241387CD-E53B-4D42-8252-0BAC34B7156C}">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400" b="0" dirty="0">
              <a:solidFill>
                <a:schemeClr val="tx1"/>
              </a:solidFill>
              <a:latin typeface="Sylfaen" panose="010A0502050306030303" pitchFamily="18" charset="0"/>
            </a:rPr>
            <a:t>Technical Hydraulic Staff</a:t>
          </a:r>
        </a:p>
      </dgm:t>
    </dgm:pt>
    <dgm:pt modelId="{56F299F7-0A4D-4510-BD51-E788AC625FBD}" type="parTrans" cxnId="{BD13816F-4F03-4F12-BA02-CDC70F654DE5}">
      <dgm:prSet>
        <dgm:style>
          <a:lnRef idx="3">
            <a:schemeClr val="dk1"/>
          </a:lnRef>
          <a:fillRef idx="0">
            <a:schemeClr val="dk1"/>
          </a:fillRef>
          <a:effectRef idx="2">
            <a:schemeClr val="dk1"/>
          </a:effectRef>
          <a:fontRef idx="minor">
            <a:schemeClr val="tx1"/>
          </a:fontRef>
        </dgm:style>
      </dgm:prSet>
      <dgm:spPr/>
      <dgm:t>
        <a:bodyPr/>
        <a:lstStyle/>
        <a:p>
          <a:endParaRPr lang="en-US"/>
        </a:p>
      </dgm:t>
    </dgm:pt>
    <dgm:pt modelId="{0F657FA0-F1CB-4BF8-9289-DD936CAE8875}" type="sibTrans" cxnId="{BD13816F-4F03-4F12-BA02-CDC70F654DE5}">
      <dgm:prSet/>
      <dgm:spPr/>
      <dgm:t>
        <a:bodyPr/>
        <a:lstStyle/>
        <a:p>
          <a:endParaRPr lang="en-US"/>
        </a:p>
      </dgm:t>
    </dgm:pt>
    <dgm:pt modelId="{070E99C8-BFE4-426E-9D51-A72069861C82}">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400" b="0" dirty="0">
              <a:solidFill>
                <a:schemeClr val="tx1"/>
              </a:solidFill>
              <a:latin typeface="Sylfaen" panose="010A0502050306030303" pitchFamily="18" charset="0"/>
            </a:rPr>
            <a:t>Technical Welder Staff</a:t>
          </a:r>
        </a:p>
      </dgm:t>
    </dgm:pt>
    <dgm:pt modelId="{07A422D0-E4F2-481B-A1FF-E582E3A96E0C}" type="parTrans" cxnId="{DC8003EB-68B5-4530-BD34-517434465D56}">
      <dgm:prSet>
        <dgm:style>
          <a:lnRef idx="3">
            <a:schemeClr val="dk1"/>
          </a:lnRef>
          <a:fillRef idx="0">
            <a:schemeClr val="dk1"/>
          </a:fillRef>
          <a:effectRef idx="2">
            <a:schemeClr val="dk1"/>
          </a:effectRef>
          <a:fontRef idx="minor">
            <a:schemeClr val="tx1"/>
          </a:fontRef>
        </dgm:style>
      </dgm:prSet>
      <dgm:spPr/>
      <dgm:t>
        <a:bodyPr/>
        <a:lstStyle/>
        <a:p>
          <a:endParaRPr lang="en-US"/>
        </a:p>
      </dgm:t>
    </dgm:pt>
    <dgm:pt modelId="{20E7F278-5C5D-4FD5-BCFB-CCF3D72C53F1}" type="sibTrans" cxnId="{DC8003EB-68B5-4530-BD34-517434465D56}">
      <dgm:prSet/>
      <dgm:spPr/>
      <dgm:t>
        <a:bodyPr/>
        <a:lstStyle/>
        <a:p>
          <a:endParaRPr lang="en-US"/>
        </a:p>
      </dgm:t>
    </dgm:pt>
    <dgm:pt modelId="{1517AFD6-69D8-4EC8-AAA6-AA1F4F33FCE2}">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400" b="0" dirty="0">
              <a:solidFill>
                <a:schemeClr val="tx1"/>
              </a:solidFill>
              <a:latin typeface="Sylfaen" panose="010A0502050306030303" pitchFamily="18" charset="0"/>
            </a:rPr>
            <a:t>Technical Staff HVAC Specialist</a:t>
          </a:r>
        </a:p>
      </dgm:t>
    </dgm:pt>
    <dgm:pt modelId="{835E736C-670F-4450-A862-9A6F62106944}" type="parTrans" cxnId="{DE796FDB-2270-4910-B3C9-D82190C32524}">
      <dgm:prSet>
        <dgm:style>
          <a:lnRef idx="3">
            <a:schemeClr val="dk1"/>
          </a:lnRef>
          <a:fillRef idx="0">
            <a:schemeClr val="dk1"/>
          </a:fillRef>
          <a:effectRef idx="2">
            <a:schemeClr val="dk1"/>
          </a:effectRef>
          <a:fontRef idx="minor">
            <a:schemeClr val="tx1"/>
          </a:fontRef>
        </dgm:style>
      </dgm:prSet>
      <dgm:spPr/>
      <dgm:t>
        <a:bodyPr/>
        <a:lstStyle/>
        <a:p>
          <a:endParaRPr lang="en-US"/>
        </a:p>
      </dgm:t>
    </dgm:pt>
    <dgm:pt modelId="{8FF92957-44E1-474E-9CE4-2D930FF00651}" type="sibTrans" cxnId="{DE796FDB-2270-4910-B3C9-D82190C32524}">
      <dgm:prSet/>
      <dgm:spPr/>
      <dgm:t>
        <a:bodyPr/>
        <a:lstStyle/>
        <a:p>
          <a:endParaRPr lang="en-US"/>
        </a:p>
      </dgm:t>
    </dgm:pt>
    <dgm:pt modelId="{F5841356-A331-42A9-A7E9-BFB7C2EC7E3D}">
      <dgm:prSet phldrT="[Text]"/>
      <dgm:spPr/>
      <dgm:t>
        <a:bodyPr/>
        <a:lstStyle/>
        <a:p>
          <a:endParaRPr lang="en-US" dirty="0"/>
        </a:p>
      </dgm:t>
    </dgm:pt>
    <dgm:pt modelId="{1748062E-FCB3-4861-B6E6-A195ADBF47B0}" type="parTrans" cxnId="{C0DA6B07-EC9B-4BE9-B291-F665F4BDDF48}">
      <dgm:prSet>
        <dgm:style>
          <a:lnRef idx="3">
            <a:schemeClr val="dk1"/>
          </a:lnRef>
          <a:fillRef idx="0">
            <a:schemeClr val="dk1"/>
          </a:fillRef>
          <a:effectRef idx="2">
            <a:schemeClr val="dk1"/>
          </a:effectRef>
          <a:fontRef idx="minor">
            <a:schemeClr val="tx1"/>
          </a:fontRef>
        </dgm:style>
      </dgm:prSet>
      <dgm:spPr/>
      <dgm:t>
        <a:bodyPr/>
        <a:lstStyle/>
        <a:p>
          <a:endParaRPr lang="en-US"/>
        </a:p>
      </dgm:t>
    </dgm:pt>
    <dgm:pt modelId="{6D158F5B-5AE8-493D-B3C2-005757EEA8C5}" type="sibTrans" cxnId="{C0DA6B07-EC9B-4BE9-B291-F665F4BDDF48}">
      <dgm:prSet/>
      <dgm:spPr/>
      <dgm:t>
        <a:bodyPr/>
        <a:lstStyle/>
        <a:p>
          <a:endParaRPr lang="en-US"/>
        </a:p>
      </dgm:t>
    </dgm:pt>
    <dgm:pt modelId="{F3F489EE-C7A0-4434-82D6-81096258BF17}" type="pres">
      <dgm:prSet presAssocID="{88B88275-5102-46E7-A435-52006A61169F}" presName="hierChild1" presStyleCnt="0">
        <dgm:presLayoutVars>
          <dgm:orgChart val="1"/>
          <dgm:chPref val="1"/>
          <dgm:dir/>
          <dgm:animOne val="branch"/>
          <dgm:animLvl val="lvl"/>
          <dgm:resizeHandles/>
        </dgm:presLayoutVars>
      </dgm:prSet>
      <dgm:spPr/>
    </dgm:pt>
    <dgm:pt modelId="{E101454C-7692-4811-ADF3-E1FD57684B88}" type="pres">
      <dgm:prSet presAssocID="{9D8D1F20-E2E3-42F4-9E33-C67783575D35}" presName="hierRoot1" presStyleCnt="0">
        <dgm:presLayoutVars>
          <dgm:hierBranch val="init"/>
        </dgm:presLayoutVars>
      </dgm:prSet>
      <dgm:spPr/>
    </dgm:pt>
    <dgm:pt modelId="{0EFE75DC-10A8-45A7-A61A-A4D70C27CAB1}" type="pres">
      <dgm:prSet presAssocID="{9D8D1F20-E2E3-42F4-9E33-C67783575D35}" presName="rootComposite1" presStyleCnt="0"/>
      <dgm:spPr/>
    </dgm:pt>
    <dgm:pt modelId="{73599513-93DF-4ED8-B3D0-187BC6AF6F6F}" type="pres">
      <dgm:prSet presAssocID="{9D8D1F20-E2E3-42F4-9E33-C67783575D35}" presName="rootText1" presStyleLbl="node0" presStyleIdx="0" presStyleCnt="1" custScaleX="296699" custScaleY="182076" custLinFactNeighborX="3101" custLinFactNeighborY="91597">
        <dgm:presLayoutVars>
          <dgm:chPref val="3"/>
        </dgm:presLayoutVars>
      </dgm:prSet>
      <dgm:spPr/>
    </dgm:pt>
    <dgm:pt modelId="{6D151479-80DB-461C-B872-836467F493A0}" type="pres">
      <dgm:prSet presAssocID="{9D8D1F20-E2E3-42F4-9E33-C67783575D35}" presName="rootConnector1" presStyleLbl="node1" presStyleIdx="0" presStyleCnt="0"/>
      <dgm:spPr/>
    </dgm:pt>
    <dgm:pt modelId="{50B97A25-12A9-43EA-82F7-A29D3F18FDAF}" type="pres">
      <dgm:prSet presAssocID="{9D8D1F20-E2E3-42F4-9E33-C67783575D35}" presName="hierChild2" presStyleCnt="0"/>
      <dgm:spPr/>
    </dgm:pt>
    <dgm:pt modelId="{F2397C38-7CB2-47E2-A52F-48749EF116C4}" type="pres">
      <dgm:prSet presAssocID="{38249BE1-B234-4CAB-A4CE-7A1A60C06A3F}" presName="Name37" presStyleLbl="parChTrans1D2" presStyleIdx="0" presStyleCnt="4"/>
      <dgm:spPr/>
    </dgm:pt>
    <dgm:pt modelId="{6444A64D-4E79-46F5-ACD1-76754C45D97E}" type="pres">
      <dgm:prSet presAssocID="{DAE868A7-D35C-4116-9264-60B113F92ED1}" presName="hierRoot2" presStyleCnt="0">
        <dgm:presLayoutVars>
          <dgm:hierBranch val="init"/>
        </dgm:presLayoutVars>
      </dgm:prSet>
      <dgm:spPr/>
    </dgm:pt>
    <dgm:pt modelId="{EF2D2BCB-CF03-4D19-9B7E-0F9FBC40650B}" type="pres">
      <dgm:prSet presAssocID="{DAE868A7-D35C-4116-9264-60B113F92ED1}" presName="rootComposite" presStyleCnt="0"/>
      <dgm:spPr/>
    </dgm:pt>
    <dgm:pt modelId="{5B949DE0-D4E3-4DC8-BECA-4868CFD8BF96}" type="pres">
      <dgm:prSet presAssocID="{DAE868A7-D35C-4116-9264-60B113F92ED1}" presName="rootText" presStyleLbl="node2" presStyleIdx="0" presStyleCnt="4" custScaleX="287123" custScaleY="311917" custLinFactNeighborX="11379" custLinFactNeighborY="7681">
        <dgm:presLayoutVars>
          <dgm:chPref val="3"/>
        </dgm:presLayoutVars>
      </dgm:prSet>
      <dgm:spPr/>
    </dgm:pt>
    <dgm:pt modelId="{DC3D42A4-56B1-4F3A-8978-0AAE8991988E}" type="pres">
      <dgm:prSet presAssocID="{DAE868A7-D35C-4116-9264-60B113F92ED1}" presName="rootConnector" presStyleLbl="node2" presStyleIdx="0" presStyleCnt="4"/>
      <dgm:spPr/>
    </dgm:pt>
    <dgm:pt modelId="{F4F6256D-0790-45A7-B2BD-55DF8AB16A70}" type="pres">
      <dgm:prSet presAssocID="{DAE868A7-D35C-4116-9264-60B113F92ED1}" presName="hierChild4" presStyleCnt="0"/>
      <dgm:spPr/>
    </dgm:pt>
    <dgm:pt modelId="{3BD53D16-ABDA-4363-8C18-425E2F84D087}" type="pres">
      <dgm:prSet presAssocID="{1748062E-FCB3-4861-B6E6-A195ADBF47B0}" presName="Name37" presStyleLbl="parChTrans1D3" presStyleIdx="0" presStyleCnt="5"/>
      <dgm:spPr/>
    </dgm:pt>
    <dgm:pt modelId="{1B6D021C-C3DC-46D1-A19C-CC7603EF8D0F}" type="pres">
      <dgm:prSet presAssocID="{F5841356-A331-42A9-A7E9-BFB7C2EC7E3D}" presName="hierRoot2" presStyleCnt="0">
        <dgm:presLayoutVars>
          <dgm:hierBranch val="init"/>
        </dgm:presLayoutVars>
      </dgm:prSet>
      <dgm:spPr/>
    </dgm:pt>
    <dgm:pt modelId="{DC2D3929-175A-4BE0-8EF6-A3A322B949A8}" type="pres">
      <dgm:prSet presAssocID="{F5841356-A331-42A9-A7E9-BFB7C2EC7E3D}" presName="rootComposite" presStyleCnt="0"/>
      <dgm:spPr/>
    </dgm:pt>
    <dgm:pt modelId="{A9E3EBF7-A95D-46D0-9BA2-D5485271EB8D}" type="pres">
      <dgm:prSet presAssocID="{F5841356-A331-42A9-A7E9-BFB7C2EC7E3D}" presName="rootText" presStyleLbl="node3" presStyleIdx="0" presStyleCnt="5" custLinFactNeighborX="60658" custLinFactNeighborY="53909">
        <dgm:presLayoutVars>
          <dgm:chPref val="3"/>
        </dgm:presLayoutVars>
      </dgm:prSet>
      <dgm:spPr/>
    </dgm:pt>
    <dgm:pt modelId="{A88D0789-3AB2-414B-A95D-D8AC745BDA37}" type="pres">
      <dgm:prSet presAssocID="{F5841356-A331-42A9-A7E9-BFB7C2EC7E3D}" presName="rootConnector" presStyleLbl="node3" presStyleIdx="0" presStyleCnt="5"/>
      <dgm:spPr/>
    </dgm:pt>
    <dgm:pt modelId="{67FA7023-1F01-43EA-B5DD-33FE8E316A09}" type="pres">
      <dgm:prSet presAssocID="{F5841356-A331-42A9-A7E9-BFB7C2EC7E3D}" presName="hierChild4" presStyleCnt="0"/>
      <dgm:spPr/>
    </dgm:pt>
    <dgm:pt modelId="{D34D6FA9-69A7-4DB8-AF27-FC5A8C43D286}" type="pres">
      <dgm:prSet presAssocID="{F5841356-A331-42A9-A7E9-BFB7C2EC7E3D}" presName="hierChild5" presStyleCnt="0"/>
      <dgm:spPr/>
    </dgm:pt>
    <dgm:pt modelId="{C1D4A791-62BA-4B2C-8DE2-A495DB57110E}" type="pres">
      <dgm:prSet presAssocID="{56F299F7-0A4D-4510-BD51-E788AC625FBD}" presName="Name37" presStyleLbl="parChTrans1D3" presStyleIdx="1" presStyleCnt="5"/>
      <dgm:spPr/>
    </dgm:pt>
    <dgm:pt modelId="{CFF2E3EA-0DFF-484E-A299-DEC196074F5D}" type="pres">
      <dgm:prSet presAssocID="{241387CD-E53B-4D42-8252-0BAC34B7156C}" presName="hierRoot2" presStyleCnt="0">
        <dgm:presLayoutVars>
          <dgm:hierBranch val="init"/>
        </dgm:presLayoutVars>
      </dgm:prSet>
      <dgm:spPr/>
    </dgm:pt>
    <dgm:pt modelId="{758EC429-0FD2-4029-9924-0E406ADE904D}" type="pres">
      <dgm:prSet presAssocID="{241387CD-E53B-4D42-8252-0BAC34B7156C}" presName="rootComposite" presStyleCnt="0"/>
      <dgm:spPr/>
    </dgm:pt>
    <dgm:pt modelId="{B936EC18-0D17-4366-B5F9-A539E1558A98}" type="pres">
      <dgm:prSet presAssocID="{241387CD-E53B-4D42-8252-0BAC34B7156C}" presName="rootText" presStyleLbl="node3" presStyleIdx="1" presStyleCnt="5" custScaleX="391181" custScaleY="66139" custLinFactX="77809" custLinFactY="22676" custLinFactNeighborX="100000" custLinFactNeighborY="100000">
        <dgm:presLayoutVars>
          <dgm:chPref val="3"/>
        </dgm:presLayoutVars>
      </dgm:prSet>
      <dgm:spPr/>
    </dgm:pt>
    <dgm:pt modelId="{0C7F32EA-AADB-4C6F-92C2-7E2DBDECCF8D}" type="pres">
      <dgm:prSet presAssocID="{241387CD-E53B-4D42-8252-0BAC34B7156C}" presName="rootConnector" presStyleLbl="node3" presStyleIdx="1" presStyleCnt="5"/>
      <dgm:spPr/>
    </dgm:pt>
    <dgm:pt modelId="{D5808FA0-39F5-4ECE-9709-C93686C12B68}" type="pres">
      <dgm:prSet presAssocID="{241387CD-E53B-4D42-8252-0BAC34B7156C}" presName="hierChild4" presStyleCnt="0"/>
      <dgm:spPr/>
    </dgm:pt>
    <dgm:pt modelId="{DF1DCC8C-965E-4540-9AF2-413848671D98}" type="pres">
      <dgm:prSet presAssocID="{241387CD-E53B-4D42-8252-0BAC34B7156C}" presName="hierChild5" presStyleCnt="0"/>
      <dgm:spPr/>
    </dgm:pt>
    <dgm:pt modelId="{AF18A23F-4EDD-4185-AF88-3F804FFE87E1}" type="pres">
      <dgm:prSet presAssocID="{07A422D0-E4F2-481B-A1FF-E582E3A96E0C}" presName="Name37" presStyleLbl="parChTrans1D3" presStyleIdx="2" presStyleCnt="5"/>
      <dgm:spPr/>
    </dgm:pt>
    <dgm:pt modelId="{7A017800-963E-491D-BAA0-CA29144D18BA}" type="pres">
      <dgm:prSet presAssocID="{070E99C8-BFE4-426E-9D51-A72069861C82}" presName="hierRoot2" presStyleCnt="0">
        <dgm:presLayoutVars>
          <dgm:hierBranch val="init"/>
        </dgm:presLayoutVars>
      </dgm:prSet>
      <dgm:spPr/>
    </dgm:pt>
    <dgm:pt modelId="{C5A2CD2C-BAE0-42E4-AE28-25B9ED9A4422}" type="pres">
      <dgm:prSet presAssocID="{070E99C8-BFE4-426E-9D51-A72069861C82}" presName="rootComposite" presStyleCnt="0"/>
      <dgm:spPr/>
    </dgm:pt>
    <dgm:pt modelId="{9EB66455-5DF3-42E8-B924-B716B04B0BCE}" type="pres">
      <dgm:prSet presAssocID="{070E99C8-BFE4-426E-9D51-A72069861C82}" presName="rootText" presStyleLbl="node3" presStyleIdx="2" presStyleCnt="5" custScaleX="391181" custScaleY="66139" custLinFactX="77809" custLinFactY="100000" custLinFactNeighborX="100000" custLinFactNeighborY="133802">
        <dgm:presLayoutVars>
          <dgm:chPref val="3"/>
        </dgm:presLayoutVars>
      </dgm:prSet>
      <dgm:spPr/>
    </dgm:pt>
    <dgm:pt modelId="{FE24945E-4FAD-450B-AA6F-B8271BBB70FD}" type="pres">
      <dgm:prSet presAssocID="{070E99C8-BFE4-426E-9D51-A72069861C82}" presName="rootConnector" presStyleLbl="node3" presStyleIdx="2" presStyleCnt="5"/>
      <dgm:spPr/>
    </dgm:pt>
    <dgm:pt modelId="{6BF03E0C-E43C-4DB1-87D8-C070EC981D21}" type="pres">
      <dgm:prSet presAssocID="{070E99C8-BFE4-426E-9D51-A72069861C82}" presName="hierChild4" presStyleCnt="0"/>
      <dgm:spPr/>
    </dgm:pt>
    <dgm:pt modelId="{B1C99D7A-84F3-4A7A-A4D0-96AA7A790C9A}" type="pres">
      <dgm:prSet presAssocID="{070E99C8-BFE4-426E-9D51-A72069861C82}" presName="hierChild5" presStyleCnt="0"/>
      <dgm:spPr/>
    </dgm:pt>
    <dgm:pt modelId="{D5340732-D899-48BB-973C-FC2F2221A333}" type="pres">
      <dgm:prSet presAssocID="{835E736C-670F-4450-A862-9A6F62106944}" presName="Name37" presStyleLbl="parChTrans1D3" presStyleIdx="3" presStyleCnt="5"/>
      <dgm:spPr/>
    </dgm:pt>
    <dgm:pt modelId="{E276256B-52B1-4FA4-9ECE-DF0DBADCA55C}" type="pres">
      <dgm:prSet presAssocID="{1517AFD6-69D8-4EC8-AAA6-AA1F4F33FCE2}" presName="hierRoot2" presStyleCnt="0">
        <dgm:presLayoutVars>
          <dgm:hierBranch val="init"/>
        </dgm:presLayoutVars>
      </dgm:prSet>
      <dgm:spPr/>
    </dgm:pt>
    <dgm:pt modelId="{7D221DCF-8A72-4A06-8DF7-D112C824B702}" type="pres">
      <dgm:prSet presAssocID="{1517AFD6-69D8-4EC8-AAA6-AA1F4F33FCE2}" presName="rootComposite" presStyleCnt="0"/>
      <dgm:spPr/>
    </dgm:pt>
    <dgm:pt modelId="{83F07D6D-991D-4002-8B17-D2D6B41275B8}" type="pres">
      <dgm:prSet presAssocID="{1517AFD6-69D8-4EC8-AAA6-AA1F4F33FCE2}" presName="rootText" presStyleLbl="node3" presStyleIdx="3" presStyleCnt="5" custScaleX="433939" custScaleY="66139" custLinFactX="77809" custLinFactNeighborX="100000" custLinFactNeighborY="15433">
        <dgm:presLayoutVars>
          <dgm:chPref val="3"/>
        </dgm:presLayoutVars>
      </dgm:prSet>
      <dgm:spPr/>
    </dgm:pt>
    <dgm:pt modelId="{B5AAA7EA-93E7-40DF-9347-7D47FDF0B5E9}" type="pres">
      <dgm:prSet presAssocID="{1517AFD6-69D8-4EC8-AAA6-AA1F4F33FCE2}" presName="rootConnector" presStyleLbl="node3" presStyleIdx="3" presStyleCnt="5"/>
      <dgm:spPr/>
    </dgm:pt>
    <dgm:pt modelId="{ACD742A8-225D-4AA2-8817-E2B04128572B}" type="pres">
      <dgm:prSet presAssocID="{1517AFD6-69D8-4EC8-AAA6-AA1F4F33FCE2}" presName="hierChild4" presStyleCnt="0"/>
      <dgm:spPr/>
    </dgm:pt>
    <dgm:pt modelId="{317A73AB-7423-4C04-88D8-050AE94C484F}" type="pres">
      <dgm:prSet presAssocID="{1517AFD6-69D8-4EC8-AAA6-AA1F4F33FCE2}" presName="hierChild5" presStyleCnt="0"/>
      <dgm:spPr/>
    </dgm:pt>
    <dgm:pt modelId="{354C70D6-FCD1-4CEF-827E-AC1550DC3B70}" type="pres">
      <dgm:prSet presAssocID="{DAE868A7-D35C-4116-9264-60B113F92ED1}" presName="hierChild5" presStyleCnt="0"/>
      <dgm:spPr/>
    </dgm:pt>
    <dgm:pt modelId="{CB8878C3-2537-4F52-ADED-8085F7512E7E}" type="pres">
      <dgm:prSet presAssocID="{ECA381A1-2DB8-4A41-9EA4-CCB0B3ED500B}" presName="Name37" presStyleLbl="parChTrans1D2" presStyleIdx="1" presStyleCnt="4"/>
      <dgm:spPr/>
    </dgm:pt>
    <dgm:pt modelId="{3D1CD009-D23B-477E-AE31-AB9A9FBC8A18}" type="pres">
      <dgm:prSet presAssocID="{84213B2C-3F5F-4573-979F-960667767138}" presName="hierRoot2" presStyleCnt="0">
        <dgm:presLayoutVars>
          <dgm:hierBranch val="init"/>
        </dgm:presLayoutVars>
      </dgm:prSet>
      <dgm:spPr/>
    </dgm:pt>
    <dgm:pt modelId="{D58B3C7E-B8CA-45F8-9896-548CFD8FE022}" type="pres">
      <dgm:prSet presAssocID="{84213B2C-3F5F-4573-979F-960667767138}" presName="rootComposite" presStyleCnt="0"/>
      <dgm:spPr/>
    </dgm:pt>
    <dgm:pt modelId="{3D66C257-1E8A-4B5C-97B3-ED9EB13E79A4}" type="pres">
      <dgm:prSet presAssocID="{84213B2C-3F5F-4573-979F-960667767138}" presName="rootText" presStyleLbl="node2" presStyleIdx="1" presStyleCnt="4" custScaleX="237443" custScaleY="299247" custLinFactY="45567" custLinFactNeighborX="-15643" custLinFactNeighborY="100000">
        <dgm:presLayoutVars>
          <dgm:chPref val="3"/>
        </dgm:presLayoutVars>
      </dgm:prSet>
      <dgm:spPr/>
    </dgm:pt>
    <dgm:pt modelId="{B43BD357-9D8D-44F5-B230-C4170D42DFB0}" type="pres">
      <dgm:prSet presAssocID="{84213B2C-3F5F-4573-979F-960667767138}" presName="rootConnector" presStyleLbl="node2" presStyleIdx="1" presStyleCnt="4"/>
      <dgm:spPr/>
    </dgm:pt>
    <dgm:pt modelId="{8B1DCC8F-BA98-42FE-921F-0D879DB7D81D}" type="pres">
      <dgm:prSet presAssocID="{84213B2C-3F5F-4573-979F-960667767138}" presName="hierChild4" presStyleCnt="0"/>
      <dgm:spPr/>
    </dgm:pt>
    <dgm:pt modelId="{A7927A7A-2AE9-4A28-ADEF-B63AAFC7D2B6}" type="pres">
      <dgm:prSet presAssocID="{385C40DB-96DE-495B-9CC3-C8AB10A1D38A}" presName="Name37" presStyleLbl="parChTrans1D3" presStyleIdx="4" presStyleCnt="5"/>
      <dgm:spPr/>
    </dgm:pt>
    <dgm:pt modelId="{40BF74AE-7062-4D49-B306-E8908CD6B4EA}" type="pres">
      <dgm:prSet presAssocID="{C36CCC6A-0126-46AB-801A-049296DD788B}" presName="hierRoot2" presStyleCnt="0">
        <dgm:presLayoutVars>
          <dgm:hierBranch val="init"/>
        </dgm:presLayoutVars>
      </dgm:prSet>
      <dgm:spPr/>
    </dgm:pt>
    <dgm:pt modelId="{2053E738-16E3-4399-83DA-B36F4943231A}" type="pres">
      <dgm:prSet presAssocID="{C36CCC6A-0126-46AB-801A-049296DD788B}" presName="rootComposite" presStyleCnt="0"/>
      <dgm:spPr/>
    </dgm:pt>
    <dgm:pt modelId="{987274A8-AF58-4F3C-B637-66D1E74597F0}" type="pres">
      <dgm:prSet presAssocID="{C36CCC6A-0126-46AB-801A-049296DD788B}" presName="rootText" presStyleLbl="node3" presStyleIdx="4" presStyleCnt="5" custScaleX="281064" custScaleY="218935" custLinFactX="-184346" custLinFactNeighborX="-200000" custLinFactNeighborY="38533">
        <dgm:presLayoutVars>
          <dgm:chPref val="3"/>
        </dgm:presLayoutVars>
      </dgm:prSet>
      <dgm:spPr/>
    </dgm:pt>
    <dgm:pt modelId="{210796D7-0423-44C9-91B8-AD09E3CDC483}" type="pres">
      <dgm:prSet presAssocID="{C36CCC6A-0126-46AB-801A-049296DD788B}" presName="rootConnector" presStyleLbl="node3" presStyleIdx="4" presStyleCnt="5"/>
      <dgm:spPr/>
    </dgm:pt>
    <dgm:pt modelId="{47B73989-138F-4332-8385-6DBE2032E9D1}" type="pres">
      <dgm:prSet presAssocID="{C36CCC6A-0126-46AB-801A-049296DD788B}" presName="hierChild4" presStyleCnt="0"/>
      <dgm:spPr/>
    </dgm:pt>
    <dgm:pt modelId="{201E3C7D-338A-4DDD-B093-280EAA9D7CE4}" type="pres">
      <dgm:prSet presAssocID="{C36CCC6A-0126-46AB-801A-049296DD788B}" presName="hierChild5" presStyleCnt="0"/>
      <dgm:spPr/>
    </dgm:pt>
    <dgm:pt modelId="{99688ECF-E7D5-444F-89CF-9F3F20D36409}" type="pres">
      <dgm:prSet presAssocID="{84213B2C-3F5F-4573-979F-960667767138}" presName="hierChild5" presStyleCnt="0"/>
      <dgm:spPr/>
    </dgm:pt>
    <dgm:pt modelId="{BE1650FC-5668-446A-80FE-6B769F90A8D8}" type="pres">
      <dgm:prSet presAssocID="{65A4CC8C-020F-4992-8B1E-05A6E04F612B}" presName="Name37" presStyleLbl="parChTrans1D2" presStyleIdx="2" presStyleCnt="4"/>
      <dgm:spPr/>
    </dgm:pt>
    <dgm:pt modelId="{0244036F-11FC-461D-8869-DDB2DE69BBE8}" type="pres">
      <dgm:prSet presAssocID="{357C1160-A7DC-4F1C-930C-E29D325B2627}" presName="hierRoot2" presStyleCnt="0">
        <dgm:presLayoutVars>
          <dgm:hierBranch val="init"/>
        </dgm:presLayoutVars>
      </dgm:prSet>
      <dgm:spPr/>
    </dgm:pt>
    <dgm:pt modelId="{69D1FC4C-BEA2-4DFB-A5D7-F126C05CC824}" type="pres">
      <dgm:prSet presAssocID="{357C1160-A7DC-4F1C-930C-E29D325B2627}" presName="rootComposite" presStyleCnt="0"/>
      <dgm:spPr/>
    </dgm:pt>
    <dgm:pt modelId="{20D3B0A1-639E-4B7E-9787-31D7E5FE098A}" type="pres">
      <dgm:prSet presAssocID="{357C1160-A7DC-4F1C-930C-E29D325B2627}" presName="rootText" presStyleLbl="node2" presStyleIdx="2" presStyleCnt="4" custScaleX="237443" custScaleY="261312" custLinFactY="45567" custLinFactNeighborX="-15643" custLinFactNeighborY="100000">
        <dgm:presLayoutVars>
          <dgm:chPref val="3"/>
        </dgm:presLayoutVars>
      </dgm:prSet>
      <dgm:spPr/>
    </dgm:pt>
    <dgm:pt modelId="{1172ECBF-F113-4B54-BF1B-4391CCBD0A91}" type="pres">
      <dgm:prSet presAssocID="{357C1160-A7DC-4F1C-930C-E29D325B2627}" presName="rootConnector" presStyleLbl="node2" presStyleIdx="2" presStyleCnt="4"/>
      <dgm:spPr/>
    </dgm:pt>
    <dgm:pt modelId="{F1F181CE-0C9A-4115-B04E-437101AA36DC}" type="pres">
      <dgm:prSet presAssocID="{357C1160-A7DC-4F1C-930C-E29D325B2627}" presName="hierChild4" presStyleCnt="0"/>
      <dgm:spPr/>
    </dgm:pt>
    <dgm:pt modelId="{84B169CB-3B7A-42F1-82BB-867D1DA7301F}" type="pres">
      <dgm:prSet presAssocID="{357C1160-A7DC-4F1C-930C-E29D325B2627}" presName="hierChild5" presStyleCnt="0"/>
      <dgm:spPr/>
    </dgm:pt>
    <dgm:pt modelId="{988C6F03-148A-4270-8F9B-6ED43F9A4C3B}" type="pres">
      <dgm:prSet presAssocID="{4B7181B5-DDE7-4B83-94E8-1703C79E432D}" presName="Name37" presStyleLbl="parChTrans1D2" presStyleIdx="3" presStyleCnt="4"/>
      <dgm:spPr/>
    </dgm:pt>
    <dgm:pt modelId="{945814BD-4240-42ED-8B27-FCD50061F86D}" type="pres">
      <dgm:prSet presAssocID="{7872282C-EB34-44D5-9C00-09B2096F6D55}" presName="hierRoot2" presStyleCnt="0">
        <dgm:presLayoutVars>
          <dgm:hierBranch val="init"/>
        </dgm:presLayoutVars>
      </dgm:prSet>
      <dgm:spPr/>
    </dgm:pt>
    <dgm:pt modelId="{45F675EC-0BB0-41C2-9304-08923FAA6AF9}" type="pres">
      <dgm:prSet presAssocID="{7872282C-EB34-44D5-9C00-09B2096F6D55}" presName="rootComposite" presStyleCnt="0"/>
      <dgm:spPr/>
    </dgm:pt>
    <dgm:pt modelId="{9AC047E4-B8CA-4FAB-9E35-C7E8A873B131}" type="pres">
      <dgm:prSet presAssocID="{7872282C-EB34-44D5-9C00-09B2096F6D55}" presName="rootText" presStyleLbl="node2" presStyleIdx="3" presStyleCnt="4" custScaleX="237443" custScaleY="264293" custLinFactY="45567" custLinFactNeighborX="-16857" custLinFactNeighborY="100000">
        <dgm:presLayoutVars>
          <dgm:chPref val="3"/>
        </dgm:presLayoutVars>
      </dgm:prSet>
      <dgm:spPr/>
    </dgm:pt>
    <dgm:pt modelId="{E547DCEB-144E-48DF-AC1F-D039648E4196}" type="pres">
      <dgm:prSet presAssocID="{7872282C-EB34-44D5-9C00-09B2096F6D55}" presName="rootConnector" presStyleLbl="node2" presStyleIdx="3" presStyleCnt="4"/>
      <dgm:spPr/>
    </dgm:pt>
    <dgm:pt modelId="{D9391E26-9831-4CA4-9150-41D66B7F4BC3}" type="pres">
      <dgm:prSet presAssocID="{7872282C-EB34-44D5-9C00-09B2096F6D55}" presName="hierChild4" presStyleCnt="0"/>
      <dgm:spPr/>
    </dgm:pt>
    <dgm:pt modelId="{0F7626D4-9E5A-47F9-ABF5-F70137318CEA}" type="pres">
      <dgm:prSet presAssocID="{7872282C-EB34-44D5-9C00-09B2096F6D55}" presName="hierChild5" presStyleCnt="0"/>
      <dgm:spPr/>
    </dgm:pt>
    <dgm:pt modelId="{95B4D6EE-F647-4C68-9EA4-F4CA9BCDA019}" type="pres">
      <dgm:prSet presAssocID="{9D8D1F20-E2E3-42F4-9E33-C67783575D35}" presName="hierChild3" presStyleCnt="0"/>
      <dgm:spPr/>
    </dgm:pt>
  </dgm:ptLst>
  <dgm:cxnLst>
    <dgm:cxn modelId="{08DBD006-72FB-4B2F-A149-99E15740764E}" type="presOf" srcId="{070E99C8-BFE4-426E-9D51-A72069861C82}" destId="{9EB66455-5DF3-42E8-B924-B716B04B0BCE}" srcOrd="0" destOrd="0" presId="urn:microsoft.com/office/officeart/2005/8/layout/orgChart1"/>
    <dgm:cxn modelId="{C0DA6B07-EC9B-4BE9-B291-F665F4BDDF48}" srcId="{DAE868A7-D35C-4116-9264-60B113F92ED1}" destId="{F5841356-A331-42A9-A7E9-BFB7C2EC7E3D}" srcOrd="0" destOrd="0" parTransId="{1748062E-FCB3-4861-B6E6-A195ADBF47B0}" sibTransId="{6D158F5B-5AE8-493D-B3C2-005757EEA8C5}"/>
    <dgm:cxn modelId="{35F7B512-178B-490F-8394-21DE47A19960}" type="presOf" srcId="{1517AFD6-69D8-4EC8-AAA6-AA1F4F33FCE2}" destId="{B5AAA7EA-93E7-40DF-9347-7D47FDF0B5E9}" srcOrd="1" destOrd="0" presId="urn:microsoft.com/office/officeart/2005/8/layout/orgChart1"/>
    <dgm:cxn modelId="{DBD9D82A-E721-4469-BFD7-B17E236CD061}" type="presOf" srcId="{7872282C-EB34-44D5-9C00-09B2096F6D55}" destId="{9AC047E4-B8CA-4FAB-9E35-C7E8A873B131}" srcOrd="0" destOrd="0" presId="urn:microsoft.com/office/officeart/2005/8/layout/orgChart1"/>
    <dgm:cxn modelId="{AAA6DE2D-3E66-4978-B27C-39BD8CB5891A}" type="presOf" srcId="{070E99C8-BFE4-426E-9D51-A72069861C82}" destId="{FE24945E-4FAD-450B-AA6F-B8271BBB70FD}" srcOrd="1" destOrd="0" presId="urn:microsoft.com/office/officeart/2005/8/layout/orgChart1"/>
    <dgm:cxn modelId="{708BE42D-6878-4BB7-AE54-BC7411540095}" srcId="{88B88275-5102-46E7-A435-52006A61169F}" destId="{9D8D1F20-E2E3-42F4-9E33-C67783575D35}" srcOrd="0" destOrd="0" parTransId="{DB3DC793-5CF2-452F-8565-BDAF0ADABBC4}" sibTransId="{BC56A9E5-9EB0-49DA-AD20-3D7E1540939B}"/>
    <dgm:cxn modelId="{2C1C012E-C42D-4FDD-8CD6-E6B838DEE4B7}" type="presOf" srcId="{DAE868A7-D35C-4116-9264-60B113F92ED1}" destId="{5B949DE0-D4E3-4DC8-BECA-4868CFD8BF96}" srcOrd="0" destOrd="0" presId="urn:microsoft.com/office/officeart/2005/8/layout/orgChart1"/>
    <dgm:cxn modelId="{EA0D3A30-49D7-4D1D-92C8-8A6B0FFF872F}" type="presOf" srcId="{07A422D0-E4F2-481B-A1FF-E582E3A96E0C}" destId="{AF18A23F-4EDD-4185-AF88-3F804FFE87E1}" srcOrd="0" destOrd="0" presId="urn:microsoft.com/office/officeart/2005/8/layout/orgChart1"/>
    <dgm:cxn modelId="{481ED434-AF73-4D6C-9A76-E24789E27854}" srcId="{9D8D1F20-E2E3-42F4-9E33-C67783575D35}" destId="{357C1160-A7DC-4F1C-930C-E29D325B2627}" srcOrd="2" destOrd="0" parTransId="{65A4CC8C-020F-4992-8B1E-05A6E04F612B}" sibTransId="{52DBCE7A-C064-4377-9BDD-29E229EBB70A}"/>
    <dgm:cxn modelId="{4D385437-A701-458C-9398-AFA3C0F3987A}" type="presOf" srcId="{1517AFD6-69D8-4EC8-AAA6-AA1F4F33FCE2}" destId="{83F07D6D-991D-4002-8B17-D2D6B41275B8}" srcOrd="0" destOrd="0" presId="urn:microsoft.com/office/officeart/2005/8/layout/orgChart1"/>
    <dgm:cxn modelId="{13EA4B5E-2973-448A-A238-A3183082D1FF}" type="presOf" srcId="{C36CCC6A-0126-46AB-801A-049296DD788B}" destId="{987274A8-AF58-4F3C-B637-66D1E74597F0}" srcOrd="0" destOrd="0" presId="urn:microsoft.com/office/officeart/2005/8/layout/orgChart1"/>
    <dgm:cxn modelId="{C5F96C5E-59EF-43E3-91E9-608928321BE1}" type="presOf" srcId="{4B7181B5-DDE7-4B83-94E8-1703C79E432D}" destId="{988C6F03-148A-4270-8F9B-6ED43F9A4C3B}" srcOrd="0" destOrd="0" presId="urn:microsoft.com/office/officeart/2005/8/layout/orgChart1"/>
    <dgm:cxn modelId="{59E6CA46-4538-4B9C-B7BD-7C051941F295}" type="presOf" srcId="{38249BE1-B234-4CAB-A4CE-7A1A60C06A3F}" destId="{F2397C38-7CB2-47E2-A52F-48749EF116C4}" srcOrd="0" destOrd="0" presId="urn:microsoft.com/office/officeart/2005/8/layout/orgChart1"/>
    <dgm:cxn modelId="{09BFA96D-0C4C-4A4D-ACCB-E88FB2118BBB}" type="presOf" srcId="{9D8D1F20-E2E3-42F4-9E33-C67783575D35}" destId="{6D151479-80DB-461C-B872-836467F493A0}" srcOrd="1" destOrd="0" presId="urn:microsoft.com/office/officeart/2005/8/layout/orgChart1"/>
    <dgm:cxn modelId="{83453B6E-DAAB-42AA-8EC8-79FFA50DAFD0}" type="presOf" srcId="{357C1160-A7DC-4F1C-930C-E29D325B2627}" destId="{20D3B0A1-639E-4B7E-9787-31D7E5FE098A}" srcOrd="0" destOrd="0" presId="urn:microsoft.com/office/officeart/2005/8/layout/orgChart1"/>
    <dgm:cxn modelId="{BD13816F-4F03-4F12-BA02-CDC70F654DE5}" srcId="{DAE868A7-D35C-4116-9264-60B113F92ED1}" destId="{241387CD-E53B-4D42-8252-0BAC34B7156C}" srcOrd="1" destOrd="0" parTransId="{56F299F7-0A4D-4510-BD51-E788AC625FBD}" sibTransId="{0F657FA0-F1CB-4BF8-9289-DD936CAE8875}"/>
    <dgm:cxn modelId="{AAB72673-0E7A-4BC6-9E76-1CAA99B66F63}" type="presOf" srcId="{88B88275-5102-46E7-A435-52006A61169F}" destId="{F3F489EE-C7A0-4434-82D6-81096258BF17}" srcOrd="0" destOrd="0" presId="urn:microsoft.com/office/officeart/2005/8/layout/orgChart1"/>
    <dgm:cxn modelId="{C9E67176-71E4-41EE-959C-4FA4DF000EFA}" type="presOf" srcId="{84213B2C-3F5F-4573-979F-960667767138}" destId="{B43BD357-9D8D-44F5-B230-C4170D42DFB0}" srcOrd="1" destOrd="0" presId="urn:microsoft.com/office/officeart/2005/8/layout/orgChart1"/>
    <dgm:cxn modelId="{F0FD2757-B5F8-4E76-B844-07F6CD17BF59}" type="presOf" srcId="{241387CD-E53B-4D42-8252-0BAC34B7156C}" destId="{B936EC18-0D17-4366-B5F9-A539E1558A98}" srcOrd="0" destOrd="0" presId="urn:microsoft.com/office/officeart/2005/8/layout/orgChart1"/>
    <dgm:cxn modelId="{3D264877-5138-498F-95EF-AF14DB35FD6B}" srcId="{9D8D1F20-E2E3-42F4-9E33-C67783575D35}" destId="{7872282C-EB34-44D5-9C00-09B2096F6D55}" srcOrd="3" destOrd="0" parTransId="{4B7181B5-DDE7-4B83-94E8-1703C79E432D}" sibTransId="{A0FFCA92-841E-4A61-8903-3B4C273D96DD}"/>
    <dgm:cxn modelId="{B4D4F17C-A84B-4E5A-9DDF-DBE0A73F22E5}" type="presOf" srcId="{1748062E-FCB3-4861-B6E6-A195ADBF47B0}" destId="{3BD53D16-ABDA-4363-8C18-425E2F84D087}" srcOrd="0" destOrd="0" presId="urn:microsoft.com/office/officeart/2005/8/layout/orgChart1"/>
    <dgm:cxn modelId="{AD747B84-0E83-4366-9573-6952925B8700}" type="presOf" srcId="{65A4CC8C-020F-4992-8B1E-05A6E04F612B}" destId="{BE1650FC-5668-446A-80FE-6B769F90A8D8}" srcOrd="0" destOrd="0" presId="urn:microsoft.com/office/officeart/2005/8/layout/orgChart1"/>
    <dgm:cxn modelId="{70D92B8A-2E3C-4D1C-BF9F-BC3DBEE45AC6}" type="presOf" srcId="{C36CCC6A-0126-46AB-801A-049296DD788B}" destId="{210796D7-0423-44C9-91B8-AD09E3CDC483}" srcOrd="1" destOrd="0" presId="urn:microsoft.com/office/officeart/2005/8/layout/orgChart1"/>
    <dgm:cxn modelId="{6349678B-08D3-4232-85A2-05CF2CD8ACF6}" type="presOf" srcId="{ECA381A1-2DB8-4A41-9EA4-CCB0B3ED500B}" destId="{CB8878C3-2537-4F52-ADED-8085F7512E7E}" srcOrd="0" destOrd="0" presId="urn:microsoft.com/office/officeart/2005/8/layout/orgChart1"/>
    <dgm:cxn modelId="{9BF39692-05D4-461C-A17F-4B7440C54FC8}" type="presOf" srcId="{835E736C-670F-4450-A862-9A6F62106944}" destId="{D5340732-D899-48BB-973C-FC2F2221A333}" srcOrd="0" destOrd="0" presId="urn:microsoft.com/office/officeart/2005/8/layout/orgChart1"/>
    <dgm:cxn modelId="{2426F99A-ED70-48E4-BFC9-7BFD83EE3AF9}" type="presOf" srcId="{7872282C-EB34-44D5-9C00-09B2096F6D55}" destId="{E547DCEB-144E-48DF-AC1F-D039648E4196}" srcOrd="1" destOrd="0" presId="urn:microsoft.com/office/officeart/2005/8/layout/orgChart1"/>
    <dgm:cxn modelId="{B65FA4A4-D4F9-40F5-B259-23A2FB3B16B6}" type="presOf" srcId="{F5841356-A331-42A9-A7E9-BFB7C2EC7E3D}" destId="{A9E3EBF7-A95D-46D0-9BA2-D5485271EB8D}" srcOrd="0" destOrd="0" presId="urn:microsoft.com/office/officeart/2005/8/layout/orgChart1"/>
    <dgm:cxn modelId="{1CC4DFAE-5FF3-4A1F-8D2D-8368FE9A2EC3}" srcId="{84213B2C-3F5F-4573-979F-960667767138}" destId="{C36CCC6A-0126-46AB-801A-049296DD788B}" srcOrd="0" destOrd="0" parTransId="{385C40DB-96DE-495B-9CC3-C8AB10A1D38A}" sibTransId="{100F25FA-9205-4E48-A360-83CC6BA1F9BC}"/>
    <dgm:cxn modelId="{5EB646B0-A576-41F0-8592-00D53209E10E}" type="presOf" srcId="{84213B2C-3F5F-4573-979F-960667767138}" destId="{3D66C257-1E8A-4B5C-97B3-ED9EB13E79A4}" srcOrd="0" destOrd="0" presId="urn:microsoft.com/office/officeart/2005/8/layout/orgChart1"/>
    <dgm:cxn modelId="{6D1450BA-8582-4E92-9CCE-E8F9E74EDF6F}" type="presOf" srcId="{F5841356-A331-42A9-A7E9-BFB7C2EC7E3D}" destId="{A88D0789-3AB2-414B-A95D-D8AC745BDA37}" srcOrd="1" destOrd="0" presId="urn:microsoft.com/office/officeart/2005/8/layout/orgChart1"/>
    <dgm:cxn modelId="{32E7A5C2-22E0-426F-AE95-5D6C6F2630AA}" type="presOf" srcId="{357C1160-A7DC-4F1C-930C-E29D325B2627}" destId="{1172ECBF-F113-4B54-BF1B-4391CCBD0A91}" srcOrd="1" destOrd="0" presId="urn:microsoft.com/office/officeart/2005/8/layout/orgChart1"/>
    <dgm:cxn modelId="{0021A3C9-0F2A-417A-B0B5-BE6267C55776}" type="presOf" srcId="{DAE868A7-D35C-4116-9264-60B113F92ED1}" destId="{DC3D42A4-56B1-4F3A-8978-0AAE8991988E}" srcOrd="1" destOrd="0" presId="urn:microsoft.com/office/officeart/2005/8/layout/orgChart1"/>
    <dgm:cxn modelId="{56C382CF-5C4F-43C5-95F9-F59F478D7E66}" type="presOf" srcId="{241387CD-E53B-4D42-8252-0BAC34B7156C}" destId="{0C7F32EA-AADB-4C6F-92C2-7E2DBDECCF8D}" srcOrd="1" destOrd="0" presId="urn:microsoft.com/office/officeart/2005/8/layout/orgChart1"/>
    <dgm:cxn modelId="{A1AB80D9-3B46-4786-BC12-77ED5E4688CC}" srcId="{9D8D1F20-E2E3-42F4-9E33-C67783575D35}" destId="{DAE868A7-D35C-4116-9264-60B113F92ED1}" srcOrd="0" destOrd="0" parTransId="{38249BE1-B234-4CAB-A4CE-7A1A60C06A3F}" sibTransId="{A818ADD9-A721-4AA0-8BB8-47054B4F64B9}"/>
    <dgm:cxn modelId="{491E09DA-A593-4F7A-988A-9C3A59ECD6D7}" type="presOf" srcId="{9D8D1F20-E2E3-42F4-9E33-C67783575D35}" destId="{73599513-93DF-4ED8-B3D0-187BC6AF6F6F}" srcOrd="0" destOrd="0" presId="urn:microsoft.com/office/officeart/2005/8/layout/orgChart1"/>
    <dgm:cxn modelId="{DE796FDB-2270-4910-B3C9-D82190C32524}" srcId="{DAE868A7-D35C-4116-9264-60B113F92ED1}" destId="{1517AFD6-69D8-4EC8-AAA6-AA1F4F33FCE2}" srcOrd="3" destOrd="0" parTransId="{835E736C-670F-4450-A862-9A6F62106944}" sibTransId="{8FF92957-44E1-474E-9CE4-2D930FF00651}"/>
    <dgm:cxn modelId="{5B80F2E9-7333-4501-9945-F082E110348B}" srcId="{9D8D1F20-E2E3-42F4-9E33-C67783575D35}" destId="{84213B2C-3F5F-4573-979F-960667767138}" srcOrd="1" destOrd="0" parTransId="{ECA381A1-2DB8-4A41-9EA4-CCB0B3ED500B}" sibTransId="{365474C6-76F7-47EE-B78D-262EE55C7C90}"/>
    <dgm:cxn modelId="{DC8003EB-68B5-4530-BD34-517434465D56}" srcId="{DAE868A7-D35C-4116-9264-60B113F92ED1}" destId="{070E99C8-BFE4-426E-9D51-A72069861C82}" srcOrd="2" destOrd="0" parTransId="{07A422D0-E4F2-481B-A1FF-E582E3A96E0C}" sibTransId="{20E7F278-5C5D-4FD5-BCFB-CCF3D72C53F1}"/>
    <dgm:cxn modelId="{4D8542F0-F7C7-4929-8116-4F159C4B1D13}" type="presOf" srcId="{56F299F7-0A4D-4510-BD51-E788AC625FBD}" destId="{C1D4A791-62BA-4B2C-8DE2-A495DB57110E}" srcOrd="0" destOrd="0" presId="urn:microsoft.com/office/officeart/2005/8/layout/orgChart1"/>
    <dgm:cxn modelId="{8F0E1EF8-F8E7-476F-A051-3A68E94C76DE}" type="presOf" srcId="{385C40DB-96DE-495B-9CC3-C8AB10A1D38A}" destId="{A7927A7A-2AE9-4A28-ADEF-B63AAFC7D2B6}" srcOrd="0" destOrd="0" presId="urn:microsoft.com/office/officeart/2005/8/layout/orgChart1"/>
    <dgm:cxn modelId="{6C92A6A8-61BF-4C0B-8E22-87359FB3E0C0}" type="presParOf" srcId="{F3F489EE-C7A0-4434-82D6-81096258BF17}" destId="{E101454C-7692-4811-ADF3-E1FD57684B88}" srcOrd="0" destOrd="0" presId="urn:microsoft.com/office/officeart/2005/8/layout/orgChart1"/>
    <dgm:cxn modelId="{A29658E5-5849-474B-BD7B-9ABCDF5928FD}" type="presParOf" srcId="{E101454C-7692-4811-ADF3-E1FD57684B88}" destId="{0EFE75DC-10A8-45A7-A61A-A4D70C27CAB1}" srcOrd="0" destOrd="0" presId="urn:microsoft.com/office/officeart/2005/8/layout/orgChart1"/>
    <dgm:cxn modelId="{5C89064C-7371-42A9-A085-62190C2F2119}" type="presParOf" srcId="{0EFE75DC-10A8-45A7-A61A-A4D70C27CAB1}" destId="{73599513-93DF-4ED8-B3D0-187BC6AF6F6F}" srcOrd="0" destOrd="0" presId="urn:microsoft.com/office/officeart/2005/8/layout/orgChart1"/>
    <dgm:cxn modelId="{A124533D-A14A-4302-8BE8-F4E24AF832A7}" type="presParOf" srcId="{0EFE75DC-10A8-45A7-A61A-A4D70C27CAB1}" destId="{6D151479-80DB-461C-B872-836467F493A0}" srcOrd="1" destOrd="0" presId="urn:microsoft.com/office/officeart/2005/8/layout/orgChart1"/>
    <dgm:cxn modelId="{BF21AC9D-893C-43C5-A2A1-0CA50EFFB997}" type="presParOf" srcId="{E101454C-7692-4811-ADF3-E1FD57684B88}" destId="{50B97A25-12A9-43EA-82F7-A29D3F18FDAF}" srcOrd="1" destOrd="0" presId="urn:microsoft.com/office/officeart/2005/8/layout/orgChart1"/>
    <dgm:cxn modelId="{D64C3AFF-3986-40BD-9432-D1AB120D4361}" type="presParOf" srcId="{50B97A25-12A9-43EA-82F7-A29D3F18FDAF}" destId="{F2397C38-7CB2-47E2-A52F-48749EF116C4}" srcOrd="0" destOrd="0" presId="urn:microsoft.com/office/officeart/2005/8/layout/orgChart1"/>
    <dgm:cxn modelId="{07F39048-6BDD-454B-9EC1-682456600BCB}" type="presParOf" srcId="{50B97A25-12A9-43EA-82F7-A29D3F18FDAF}" destId="{6444A64D-4E79-46F5-ACD1-76754C45D97E}" srcOrd="1" destOrd="0" presId="urn:microsoft.com/office/officeart/2005/8/layout/orgChart1"/>
    <dgm:cxn modelId="{80CE76A4-8E84-4A96-AAB4-C80CE7829928}" type="presParOf" srcId="{6444A64D-4E79-46F5-ACD1-76754C45D97E}" destId="{EF2D2BCB-CF03-4D19-9B7E-0F9FBC40650B}" srcOrd="0" destOrd="0" presId="urn:microsoft.com/office/officeart/2005/8/layout/orgChart1"/>
    <dgm:cxn modelId="{EF195649-0DB0-408B-AFF0-A100036468C1}" type="presParOf" srcId="{EF2D2BCB-CF03-4D19-9B7E-0F9FBC40650B}" destId="{5B949DE0-D4E3-4DC8-BECA-4868CFD8BF96}" srcOrd="0" destOrd="0" presId="urn:microsoft.com/office/officeart/2005/8/layout/orgChart1"/>
    <dgm:cxn modelId="{DAEC0694-4C6F-40D2-BCDA-53323B165F28}" type="presParOf" srcId="{EF2D2BCB-CF03-4D19-9B7E-0F9FBC40650B}" destId="{DC3D42A4-56B1-4F3A-8978-0AAE8991988E}" srcOrd="1" destOrd="0" presId="urn:microsoft.com/office/officeart/2005/8/layout/orgChart1"/>
    <dgm:cxn modelId="{428105BC-D7DA-4E6E-B46A-612E9FAB4049}" type="presParOf" srcId="{6444A64D-4E79-46F5-ACD1-76754C45D97E}" destId="{F4F6256D-0790-45A7-B2BD-55DF8AB16A70}" srcOrd="1" destOrd="0" presId="urn:microsoft.com/office/officeart/2005/8/layout/orgChart1"/>
    <dgm:cxn modelId="{B1157391-0DBC-4F3E-9238-D2631C858B78}" type="presParOf" srcId="{F4F6256D-0790-45A7-B2BD-55DF8AB16A70}" destId="{3BD53D16-ABDA-4363-8C18-425E2F84D087}" srcOrd="0" destOrd="0" presId="urn:microsoft.com/office/officeart/2005/8/layout/orgChart1"/>
    <dgm:cxn modelId="{996155B7-B9EA-4426-8DFF-C4A3008E4ED5}" type="presParOf" srcId="{F4F6256D-0790-45A7-B2BD-55DF8AB16A70}" destId="{1B6D021C-C3DC-46D1-A19C-CC7603EF8D0F}" srcOrd="1" destOrd="0" presId="urn:microsoft.com/office/officeart/2005/8/layout/orgChart1"/>
    <dgm:cxn modelId="{EA11B8EA-BD47-4334-99EF-F224A9531F38}" type="presParOf" srcId="{1B6D021C-C3DC-46D1-A19C-CC7603EF8D0F}" destId="{DC2D3929-175A-4BE0-8EF6-A3A322B949A8}" srcOrd="0" destOrd="0" presId="urn:microsoft.com/office/officeart/2005/8/layout/orgChart1"/>
    <dgm:cxn modelId="{1F483D24-507F-499F-80DA-3C3EE498772E}" type="presParOf" srcId="{DC2D3929-175A-4BE0-8EF6-A3A322B949A8}" destId="{A9E3EBF7-A95D-46D0-9BA2-D5485271EB8D}" srcOrd="0" destOrd="0" presId="urn:microsoft.com/office/officeart/2005/8/layout/orgChart1"/>
    <dgm:cxn modelId="{FFE9383E-594F-4AC7-89EB-3E980A59B10C}" type="presParOf" srcId="{DC2D3929-175A-4BE0-8EF6-A3A322B949A8}" destId="{A88D0789-3AB2-414B-A95D-D8AC745BDA37}" srcOrd="1" destOrd="0" presId="urn:microsoft.com/office/officeart/2005/8/layout/orgChart1"/>
    <dgm:cxn modelId="{BC3A5EC2-6479-44D0-A61C-0EFFD24D0EAC}" type="presParOf" srcId="{1B6D021C-C3DC-46D1-A19C-CC7603EF8D0F}" destId="{67FA7023-1F01-43EA-B5DD-33FE8E316A09}" srcOrd="1" destOrd="0" presId="urn:microsoft.com/office/officeart/2005/8/layout/orgChart1"/>
    <dgm:cxn modelId="{4ADD9B10-4B9A-4E85-B04A-09D1751A4FBF}" type="presParOf" srcId="{1B6D021C-C3DC-46D1-A19C-CC7603EF8D0F}" destId="{D34D6FA9-69A7-4DB8-AF27-FC5A8C43D286}" srcOrd="2" destOrd="0" presId="urn:microsoft.com/office/officeart/2005/8/layout/orgChart1"/>
    <dgm:cxn modelId="{114FE671-794B-4C83-A5BA-224F3C4AC39B}" type="presParOf" srcId="{F4F6256D-0790-45A7-B2BD-55DF8AB16A70}" destId="{C1D4A791-62BA-4B2C-8DE2-A495DB57110E}" srcOrd="2" destOrd="0" presId="urn:microsoft.com/office/officeart/2005/8/layout/orgChart1"/>
    <dgm:cxn modelId="{A0A587AA-2CB1-499D-A1A1-19B966A96149}" type="presParOf" srcId="{F4F6256D-0790-45A7-B2BD-55DF8AB16A70}" destId="{CFF2E3EA-0DFF-484E-A299-DEC196074F5D}" srcOrd="3" destOrd="0" presId="urn:microsoft.com/office/officeart/2005/8/layout/orgChart1"/>
    <dgm:cxn modelId="{E37DF316-F930-46F7-A657-89887FE04946}" type="presParOf" srcId="{CFF2E3EA-0DFF-484E-A299-DEC196074F5D}" destId="{758EC429-0FD2-4029-9924-0E406ADE904D}" srcOrd="0" destOrd="0" presId="urn:microsoft.com/office/officeart/2005/8/layout/orgChart1"/>
    <dgm:cxn modelId="{E109856E-CD6B-4953-8544-1E075F449790}" type="presParOf" srcId="{758EC429-0FD2-4029-9924-0E406ADE904D}" destId="{B936EC18-0D17-4366-B5F9-A539E1558A98}" srcOrd="0" destOrd="0" presId="urn:microsoft.com/office/officeart/2005/8/layout/orgChart1"/>
    <dgm:cxn modelId="{91126274-F2C8-4C6B-A9B6-C390F25CA966}" type="presParOf" srcId="{758EC429-0FD2-4029-9924-0E406ADE904D}" destId="{0C7F32EA-AADB-4C6F-92C2-7E2DBDECCF8D}" srcOrd="1" destOrd="0" presId="urn:microsoft.com/office/officeart/2005/8/layout/orgChart1"/>
    <dgm:cxn modelId="{D1B93B9B-4750-4DFC-9F3B-D8CCBFCBABFA}" type="presParOf" srcId="{CFF2E3EA-0DFF-484E-A299-DEC196074F5D}" destId="{D5808FA0-39F5-4ECE-9709-C93686C12B68}" srcOrd="1" destOrd="0" presId="urn:microsoft.com/office/officeart/2005/8/layout/orgChart1"/>
    <dgm:cxn modelId="{4C18D17A-DE22-4DAF-B6E1-AF558267506B}" type="presParOf" srcId="{CFF2E3EA-0DFF-484E-A299-DEC196074F5D}" destId="{DF1DCC8C-965E-4540-9AF2-413848671D98}" srcOrd="2" destOrd="0" presId="urn:microsoft.com/office/officeart/2005/8/layout/orgChart1"/>
    <dgm:cxn modelId="{F6986D09-EC47-4285-B3AB-CB879EF11B40}" type="presParOf" srcId="{F4F6256D-0790-45A7-B2BD-55DF8AB16A70}" destId="{AF18A23F-4EDD-4185-AF88-3F804FFE87E1}" srcOrd="4" destOrd="0" presId="urn:microsoft.com/office/officeart/2005/8/layout/orgChart1"/>
    <dgm:cxn modelId="{ED0D1CAA-C66C-4053-AEED-BFFDB0B78503}" type="presParOf" srcId="{F4F6256D-0790-45A7-B2BD-55DF8AB16A70}" destId="{7A017800-963E-491D-BAA0-CA29144D18BA}" srcOrd="5" destOrd="0" presId="urn:microsoft.com/office/officeart/2005/8/layout/orgChart1"/>
    <dgm:cxn modelId="{8569D49D-B5EF-46F7-8FCA-D59C087B61B0}" type="presParOf" srcId="{7A017800-963E-491D-BAA0-CA29144D18BA}" destId="{C5A2CD2C-BAE0-42E4-AE28-25B9ED9A4422}" srcOrd="0" destOrd="0" presId="urn:microsoft.com/office/officeart/2005/8/layout/orgChart1"/>
    <dgm:cxn modelId="{CAFBA269-E69D-497E-A595-840B3CA54BB4}" type="presParOf" srcId="{C5A2CD2C-BAE0-42E4-AE28-25B9ED9A4422}" destId="{9EB66455-5DF3-42E8-B924-B716B04B0BCE}" srcOrd="0" destOrd="0" presId="urn:microsoft.com/office/officeart/2005/8/layout/orgChart1"/>
    <dgm:cxn modelId="{485FBA8D-E8A9-4538-BAC2-137024E66525}" type="presParOf" srcId="{C5A2CD2C-BAE0-42E4-AE28-25B9ED9A4422}" destId="{FE24945E-4FAD-450B-AA6F-B8271BBB70FD}" srcOrd="1" destOrd="0" presId="urn:microsoft.com/office/officeart/2005/8/layout/orgChart1"/>
    <dgm:cxn modelId="{8152DCB3-5113-4F24-AAFD-3261E8E969FD}" type="presParOf" srcId="{7A017800-963E-491D-BAA0-CA29144D18BA}" destId="{6BF03E0C-E43C-4DB1-87D8-C070EC981D21}" srcOrd="1" destOrd="0" presId="urn:microsoft.com/office/officeart/2005/8/layout/orgChart1"/>
    <dgm:cxn modelId="{231B4922-9A18-4C58-AF56-E7ECEA467D9A}" type="presParOf" srcId="{7A017800-963E-491D-BAA0-CA29144D18BA}" destId="{B1C99D7A-84F3-4A7A-A4D0-96AA7A790C9A}" srcOrd="2" destOrd="0" presId="urn:microsoft.com/office/officeart/2005/8/layout/orgChart1"/>
    <dgm:cxn modelId="{D87C747A-2BCB-4947-908A-06787BD476FF}" type="presParOf" srcId="{F4F6256D-0790-45A7-B2BD-55DF8AB16A70}" destId="{D5340732-D899-48BB-973C-FC2F2221A333}" srcOrd="6" destOrd="0" presId="urn:microsoft.com/office/officeart/2005/8/layout/orgChart1"/>
    <dgm:cxn modelId="{96412313-FBAF-47EE-A8D2-C8A85ECF8AA4}" type="presParOf" srcId="{F4F6256D-0790-45A7-B2BD-55DF8AB16A70}" destId="{E276256B-52B1-4FA4-9ECE-DF0DBADCA55C}" srcOrd="7" destOrd="0" presId="urn:microsoft.com/office/officeart/2005/8/layout/orgChart1"/>
    <dgm:cxn modelId="{328B8331-B213-487E-B595-A70C5DE962B1}" type="presParOf" srcId="{E276256B-52B1-4FA4-9ECE-DF0DBADCA55C}" destId="{7D221DCF-8A72-4A06-8DF7-D112C824B702}" srcOrd="0" destOrd="0" presId="urn:microsoft.com/office/officeart/2005/8/layout/orgChart1"/>
    <dgm:cxn modelId="{53D0FEB3-D65D-4E85-BB42-D41C93D69DDF}" type="presParOf" srcId="{7D221DCF-8A72-4A06-8DF7-D112C824B702}" destId="{83F07D6D-991D-4002-8B17-D2D6B41275B8}" srcOrd="0" destOrd="0" presId="urn:microsoft.com/office/officeart/2005/8/layout/orgChart1"/>
    <dgm:cxn modelId="{DED99CC8-71BD-4EE0-95BC-D9D1D8D1DB0F}" type="presParOf" srcId="{7D221DCF-8A72-4A06-8DF7-D112C824B702}" destId="{B5AAA7EA-93E7-40DF-9347-7D47FDF0B5E9}" srcOrd="1" destOrd="0" presId="urn:microsoft.com/office/officeart/2005/8/layout/orgChart1"/>
    <dgm:cxn modelId="{2CC7BAC7-68C1-4EAF-9DDC-DE689BDE2689}" type="presParOf" srcId="{E276256B-52B1-4FA4-9ECE-DF0DBADCA55C}" destId="{ACD742A8-225D-4AA2-8817-E2B04128572B}" srcOrd="1" destOrd="0" presId="urn:microsoft.com/office/officeart/2005/8/layout/orgChart1"/>
    <dgm:cxn modelId="{880C7BAF-9190-4830-92FE-D7D19AA986E7}" type="presParOf" srcId="{E276256B-52B1-4FA4-9ECE-DF0DBADCA55C}" destId="{317A73AB-7423-4C04-88D8-050AE94C484F}" srcOrd="2" destOrd="0" presId="urn:microsoft.com/office/officeart/2005/8/layout/orgChart1"/>
    <dgm:cxn modelId="{7E5299D4-C507-47B3-AB77-F041B534B7FC}" type="presParOf" srcId="{6444A64D-4E79-46F5-ACD1-76754C45D97E}" destId="{354C70D6-FCD1-4CEF-827E-AC1550DC3B70}" srcOrd="2" destOrd="0" presId="urn:microsoft.com/office/officeart/2005/8/layout/orgChart1"/>
    <dgm:cxn modelId="{5E484F81-4439-4820-9D36-F42DD4220AFB}" type="presParOf" srcId="{50B97A25-12A9-43EA-82F7-A29D3F18FDAF}" destId="{CB8878C3-2537-4F52-ADED-8085F7512E7E}" srcOrd="2" destOrd="0" presId="urn:microsoft.com/office/officeart/2005/8/layout/orgChart1"/>
    <dgm:cxn modelId="{3F94D793-3BB8-4C9E-BED4-78744ACB0431}" type="presParOf" srcId="{50B97A25-12A9-43EA-82F7-A29D3F18FDAF}" destId="{3D1CD009-D23B-477E-AE31-AB9A9FBC8A18}" srcOrd="3" destOrd="0" presId="urn:microsoft.com/office/officeart/2005/8/layout/orgChart1"/>
    <dgm:cxn modelId="{9B297320-A44E-497C-BA41-30EC89E25A6D}" type="presParOf" srcId="{3D1CD009-D23B-477E-AE31-AB9A9FBC8A18}" destId="{D58B3C7E-B8CA-45F8-9896-548CFD8FE022}" srcOrd="0" destOrd="0" presId="urn:microsoft.com/office/officeart/2005/8/layout/orgChart1"/>
    <dgm:cxn modelId="{AF7E8D7D-A605-41FB-9C52-B0EE92ECBCC4}" type="presParOf" srcId="{D58B3C7E-B8CA-45F8-9896-548CFD8FE022}" destId="{3D66C257-1E8A-4B5C-97B3-ED9EB13E79A4}" srcOrd="0" destOrd="0" presId="urn:microsoft.com/office/officeart/2005/8/layout/orgChart1"/>
    <dgm:cxn modelId="{58DC813F-A05F-45EA-8721-75DE75379A8A}" type="presParOf" srcId="{D58B3C7E-B8CA-45F8-9896-548CFD8FE022}" destId="{B43BD357-9D8D-44F5-B230-C4170D42DFB0}" srcOrd="1" destOrd="0" presId="urn:microsoft.com/office/officeart/2005/8/layout/orgChart1"/>
    <dgm:cxn modelId="{BDD05B5D-8C08-439D-8A4D-2DCB3D57CFE8}" type="presParOf" srcId="{3D1CD009-D23B-477E-AE31-AB9A9FBC8A18}" destId="{8B1DCC8F-BA98-42FE-921F-0D879DB7D81D}" srcOrd="1" destOrd="0" presId="urn:microsoft.com/office/officeart/2005/8/layout/orgChart1"/>
    <dgm:cxn modelId="{5BA86978-54FD-4AC8-BE0B-CCF1B9097255}" type="presParOf" srcId="{8B1DCC8F-BA98-42FE-921F-0D879DB7D81D}" destId="{A7927A7A-2AE9-4A28-ADEF-B63AAFC7D2B6}" srcOrd="0" destOrd="0" presId="urn:microsoft.com/office/officeart/2005/8/layout/orgChart1"/>
    <dgm:cxn modelId="{57E1E170-CD02-43F6-A559-B48921D3A517}" type="presParOf" srcId="{8B1DCC8F-BA98-42FE-921F-0D879DB7D81D}" destId="{40BF74AE-7062-4D49-B306-E8908CD6B4EA}" srcOrd="1" destOrd="0" presId="urn:microsoft.com/office/officeart/2005/8/layout/orgChart1"/>
    <dgm:cxn modelId="{23951EE1-566D-4B82-9429-860D5A0C61C1}" type="presParOf" srcId="{40BF74AE-7062-4D49-B306-E8908CD6B4EA}" destId="{2053E738-16E3-4399-83DA-B36F4943231A}" srcOrd="0" destOrd="0" presId="urn:microsoft.com/office/officeart/2005/8/layout/orgChart1"/>
    <dgm:cxn modelId="{8332D0DA-1474-45FA-8CF7-1765251CECF0}" type="presParOf" srcId="{2053E738-16E3-4399-83DA-B36F4943231A}" destId="{987274A8-AF58-4F3C-B637-66D1E74597F0}" srcOrd="0" destOrd="0" presId="urn:microsoft.com/office/officeart/2005/8/layout/orgChart1"/>
    <dgm:cxn modelId="{4146B6C6-45B6-4B08-9903-3E58B972282A}" type="presParOf" srcId="{2053E738-16E3-4399-83DA-B36F4943231A}" destId="{210796D7-0423-44C9-91B8-AD09E3CDC483}" srcOrd="1" destOrd="0" presId="urn:microsoft.com/office/officeart/2005/8/layout/orgChart1"/>
    <dgm:cxn modelId="{DD6C84D4-6DC3-4BC5-9042-048220992B03}" type="presParOf" srcId="{40BF74AE-7062-4D49-B306-E8908CD6B4EA}" destId="{47B73989-138F-4332-8385-6DBE2032E9D1}" srcOrd="1" destOrd="0" presId="urn:microsoft.com/office/officeart/2005/8/layout/orgChart1"/>
    <dgm:cxn modelId="{03D51077-CF3B-443A-BB21-CA98DC060DD3}" type="presParOf" srcId="{40BF74AE-7062-4D49-B306-E8908CD6B4EA}" destId="{201E3C7D-338A-4DDD-B093-280EAA9D7CE4}" srcOrd="2" destOrd="0" presId="urn:microsoft.com/office/officeart/2005/8/layout/orgChart1"/>
    <dgm:cxn modelId="{2A8857D5-075F-4022-8782-A2C490B4215F}" type="presParOf" srcId="{3D1CD009-D23B-477E-AE31-AB9A9FBC8A18}" destId="{99688ECF-E7D5-444F-89CF-9F3F20D36409}" srcOrd="2" destOrd="0" presId="urn:microsoft.com/office/officeart/2005/8/layout/orgChart1"/>
    <dgm:cxn modelId="{62F0CF45-6899-4BC3-B73E-FBAD589293DA}" type="presParOf" srcId="{50B97A25-12A9-43EA-82F7-A29D3F18FDAF}" destId="{BE1650FC-5668-446A-80FE-6B769F90A8D8}" srcOrd="4" destOrd="0" presId="urn:microsoft.com/office/officeart/2005/8/layout/orgChart1"/>
    <dgm:cxn modelId="{7A0CC7D3-26C3-4F55-9F4A-28D1965D7AFD}" type="presParOf" srcId="{50B97A25-12A9-43EA-82F7-A29D3F18FDAF}" destId="{0244036F-11FC-461D-8869-DDB2DE69BBE8}" srcOrd="5" destOrd="0" presId="urn:microsoft.com/office/officeart/2005/8/layout/orgChart1"/>
    <dgm:cxn modelId="{2CAF3407-DA5D-4CA1-90F6-A6B745AC3D54}" type="presParOf" srcId="{0244036F-11FC-461D-8869-DDB2DE69BBE8}" destId="{69D1FC4C-BEA2-4DFB-A5D7-F126C05CC824}" srcOrd="0" destOrd="0" presId="urn:microsoft.com/office/officeart/2005/8/layout/orgChart1"/>
    <dgm:cxn modelId="{9F9D18BE-1B60-4491-BF14-02ECA358FCB3}" type="presParOf" srcId="{69D1FC4C-BEA2-4DFB-A5D7-F126C05CC824}" destId="{20D3B0A1-639E-4B7E-9787-31D7E5FE098A}" srcOrd="0" destOrd="0" presId="urn:microsoft.com/office/officeart/2005/8/layout/orgChart1"/>
    <dgm:cxn modelId="{CC9A8B40-4848-41FC-8CD6-3C55B4131BD3}" type="presParOf" srcId="{69D1FC4C-BEA2-4DFB-A5D7-F126C05CC824}" destId="{1172ECBF-F113-4B54-BF1B-4391CCBD0A91}" srcOrd="1" destOrd="0" presId="urn:microsoft.com/office/officeart/2005/8/layout/orgChart1"/>
    <dgm:cxn modelId="{78DCFAE4-63DE-4EC4-8EA4-3D9430B4088E}" type="presParOf" srcId="{0244036F-11FC-461D-8869-DDB2DE69BBE8}" destId="{F1F181CE-0C9A-4115-B04E-437101AA36DC}" srcOrd="1" destOrd="0" presId="urn:microsoft.com/office/officeart/2005/8/layout/orgChart1"/>
    <dgm:cxn modelId="{C167D08D-C413-4834-A2C3-AF5FDC3E36A9}" type="presParOf" srcId="{0244036F-11FC-461D-8869-DDB2DE69BBE8}" destId="{84B169CB-3B7A-42F1-82BB-867D1DA7301F}" srcOrd="2" destOrd="0" presId="urn:microsoft.com/office/officeart/2005/8/layout/orgChart1"/>
    <dgm:cxn modelId="{7FFFE7BE-492C-4DE2-9B06-3717F20DB548}" type="presParOf" srcId="{50B97A25-12A9-43EA-82F7-A29D3F18FDAF}" destId="{988C6F03-148A-4270-8F9B-6ED43F9A4C3B}" srcOrd="6" destOrd="0" presId="urn:microsoft.com/office/officeart/2005/8/layout/orgChart1"/>
    <dgm:cxn modelId="{EA5AE8FB-D2D7-4793-9272-221E673138F4}" type="presParOf" srcId="{50B97A25-12A9-43EA-82F7-A29D3F18FDAF}" destId="{945814BD-4240-42ED-8B27-FCD50061F86D}" srcOrd="7" destOrd="0" presId="urn:microsoft.com/office/officeart/2005/8/layout/orgChart1"/>
    <dgm:cxn modelId="{CB38E6A2-4129-45B2-B4A3-3A9DA4149836}" type="presParOf" srcId="{945814BD-4240-42ED-8B27-FCD50061F86D}" destId="{45F675EC-0BB0-41C2-9304-08923FAA6AF9}" srcOrd="0" destOrd="0" presId="urn:microsoft.com/office/officeart/2005/8/layout/orgChart1"/>
    <dgm:cxn modelId="{7A39554B-2476-481E-9728-17288D96D1C7}" type="presParOf" srcId="{45F675EC-0BB0-41C2-9304-08923FAA6AF9}" destId="{9AC047E4-B8CA-4FAB-9E35-C7E8A873B131}" srcOrd="0" destOrd="0" presId="urn:microsoft.com/office/officeart/2005/8/layout/orgChart1"/>
    <dgm:cxn modelId="{5E9AC0E2-64C5-4797-8671-95ECF0DAB055}" type="presParOf" srcId="{45F675EC-0BB0-41C2-9304-08923FAA6AF9}" destId="{E547DCEB-144E-48DF-AC1F-D039648E4196}" srcOrd="1" destOrd="0" presId="urn:microsoft.com/office/officeart/2005/8/layout/orgChart1"/>
    <dgm:cxn modelId="{474D979B-77A0-4312-ACBF-645CF29FC2DB}" type="presParOf" srcId="{945814BD-4240-42ED-8B27-FCD50061F86D}" destId="{D9391E26-9831-4CA4-9150-41D66B7F4BC3}" srcOrd="1" destOrd="0" presId="urn:microsoft.com/office/officeart/2005/8/layout/orgChart1"/>
    <dgm:cxn modelId="{89CDAE61-8144-414D-B56F-7D3E502F2B9C}" type="presParOf" srcId="{945814BD-4240-42ED-8B27-FCD50061F86D}" destId="{0F7626D4-9E5A-47F9-ABF5-F70137318CEA}" srcOrd="2" destOrd="0" presId="urn:microsoft.com/office/officeart/2005/8/layout/orgChart1"/>
    <dgm:cxn modelId="{F8FA2694-AC34-4FDA-90CB-E855A90366C7}" type="presParOf" srcId="{E101454C-7692-4811-ADF3-E1FD57684B88}" destId="{95B4D6EE-F647-4C68-9EA4-F4CA9BCDA01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C6F03-148A-4270-8F9B-6ED43F9A4C3B}">
      <dsp:nvSpPr>
        <dsp:cNvPr id="0" name=""/>
        <dsp:cNvSpPr/>
      </dsp:nvSpPr>
      <dsp:spPr>
        <a:xfrm>
          <a:off x="6081476" y="2263292"/>
          <a:ext cx="4618989" cy="491679"/>
        </a:xfrm>
        <a:custGeom>
          <a:avLst/>
          <a:gdLst/>
          <a:ahLst/>
          <a:cxnLst/>
          <a:rect l="0" t="0" r="0" b="0"/>
          <a:pathLst>
            <a:path>
              <a:moveTo>
                <a:pt x="0" y="0"/>
              </a:moveTo>
              <a:lnTo>
                <a:pt x="0" y="384091"/>
              </a:lnTo>
              <a:lnTo>
                <a:pt x="4618989" y="384091"/>
              </a:lnTo>
              <a:lnTo>
                <a:pt x="4618989" y="491679"/>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BE1650FC-5668-446A-80FE-6B769F90A8D8}">
      <dsp:nvSpPr>
        <dsp:cNvPr id="0" name=""/>
        <dsp:cNvSpPr/>
      </dsp:nvSpPr>
      <dsp:spPr>
        <a:xfrm>
          <a:off x="6081476" y="2263292"/>
          <a:ext cx="1983283" cy="491679"/>
        </a:xfrm>
        <a:custGeom>
          <a:avLst/>
          <a:gdLst/>
          <a:ahLst/>
          <a:cxnLst/>
          <a:rect l="0" t="0" r="0" b="0"/>
          <a:pathLst>
            <a:path>
              <a:moveTo>
                <a:pt x="0" y="0"/>
              </a:moveTo>
              <a:lnTo>
                <a:pt x="0" y="384091"/>
              </a:lnTo>
              <a:lnTo>
                <a:pt x="1983283" y="384091"/>
              </a:lnTo>
              <a:lnTo>
                <a:pt x="1983283" y="491679"/>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A7927A7A-2AE9-4A28-ADEF-B63AAFC7D2B6}">
      <dsp:nvSpPr>
        <dsp:cNvPr id="0" name=""/>
        <dsp:cNvSpPr/>
      </dsp:nvSpPr>
      <dsp:spPr>
        <a:xfrm>
          <a:off x="3910376" y="4288095"/>
          <a:ext cx="533050" cy="227644"/>
        </a:xfrm>
        <a:custGeom>
          <a:avLst/>
          <a:gdLst/>
          <a:ahLst/>
          <a:cxnLst/>
          <a:rect l="0" t="0" r="0" b="0"/>
          <a:pathLst>
            <a:path>
              <a:moveTo>
                <a:pt x="533050" y="0"/>
              </a:moveTo>
              <a:lnTo>
                <a:pt x="533050" y="227644"/>
              </a:lnTo>
              <a:lnTo>
                <a:pt x="0" y="227644"/>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CB8878C3-2537-4F52-ADED-8085F7512E7E}">
      <dsp:nvSpPr>
        <dsp:cNvPr id="0" name=""/>
        <dsp:cNvSpPr/>
      </dsp:nvSpPr>
      <dsp:spPr>
        <a:xfrm>
          <a:off x="5416614" y="2263292"/>
          <a:ext cx="664861" cy="491679"/>
        </a:xfrm>
        <a:custGeom>
          <a:avLst/>
          <a:gdLst/>
          <a:ahLst/>
          <a:cxnLst/>
          <a:rect l="0" t="0" r="0" b="0"/>
          <a:pathLst>
            <a:path>
              <a:moveTo>
                <a:pt x="664861" y="0"/>
              </a:moveTo>
              <a:lnTo>
                <a:pt x="664861" y="384091"/>
              </a:lnTo>
              <a:lnTo>
                <a:pt x="0" y="384091"/>
              </a:lnTo>
              <a:lnTo>
                <a:pt x="0" y="491679"/>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D5340732-D899-48BB-973C-FC2F2221A333}">
      <dsp:nvSpPr>
        <dsp:cNvPr id="0" name=""/>
        <dsp:cNvSpPr/>
      </dsp:nvSpPr>
      <dsp:spPr>
        <a:xfrm>
          <a:off x="420525" y="3646580"/>
          <a:ext cx="2146633" cy="2259870"/>
        </a:xfrm>
        <a:custGeom>
          <a:avLst/>
          <a:gdLst/>
          <a:ahLst/>
          <a:cxnLst/>
          <a:rect l="0" t="0" r="0" b="0"/>
          <a:pathLst>
            <a:path>
              <a:moveTo>
                <a:pt x="0" y="0"/>
              </a:moveTo>
              <a:lnTo>
                <a:pt x="0" y="2259870"/>
              </a:lnTo>
              <a:lnTo>
                <a:pt x="2146633" y="2259870"/>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AF18A23F-4EDD-4185-AF88-3F804FFE87E1}">
      <dsp:nvSpPr>
        <dsp:cNvPr id="0" name=""/>
        <dsp:cNvSpPr/>
      </dsp:nvSpPr>
      <dsp:spPr>
        <a:xfrm>
          <a:off x="420525" y="3646580"/>
          <a:ext cx="2146633" cy="2824608"/>
        </a:xfrm>
        <a:custGeom>
          <a:avLst/>
          <a:gdLst/>
          <a:ahLst/>
          <a:cxnLst/>
          <a:rect l="0" t="0" r="0" b="0"/>
          <a:pathLst>
            <a:path>
              <a:moveTo>
                <a:pt x="0" y="0"/>
              </a:moveTo>
              <a:lnTo>
                <a:pt x="0" y="2824608"/>
              </a:lnTo>
              <a:lnTo>
                <a:pt x="2146633" y="2824608"/>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C1D4A791-62BA-4B2C-8DE2-A495DB57110E}">
      <dsp:nvSpPr>
        <dsp:cNvPr id="0" name=""/>
        <dsp:cNvSpPr/>
      </dsp:nvSpPr>
      <dsp:spPr>
        <a:xfrm>
          <a:off x="420525" y="3646580"/>
          <a:ext cx="2146633" cy="1701255"/>
        </a:xfrm>
        <a:custGeom>
          <a:avLst/>
          <a:gdLst/>
          <a:ahLst/>
          <a:cxnLst/>
          <a:rect l="0" t="0" r="0" b="0"/>
          <a:pathLst>
            <a:path>
              <a:moveTo>
                <a:pt x="0" y="0"/>
              </a:moveTo>
              <a:lnTo>
                <a:pt x="0" y="1701255"/>
              </a:lnTo>
              <a:lnTo>
                <a:pt x="2146633" y="1701255"/>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3BD53D16-ABDA-4363-8C18-425E2F84D087}">
      <dsp:nvSpPr>
        <dsp:cNvPr id="0" name=""/>
        <dsp:cNvSpPr/>
      </dsp:nvSpPr>
      <dsp:spPr>
        <a:xfrm>
          <a:off x="420525" y="3646580"/>
          <a:ext cx="946241" cy="708178"/>
        </a:xfrm>
        <a:custGeom>
          <a:avLst/>
          <a:gdLst/>
          <a:ahLst/>
          <a:cxnLst/>
          <a:rect l="0" t="0" r="0" b="0"/>
          <a:pathLst>
            <a:path>
              <a:moveTo>
                <a:pt x="0" y="0"/>
              </a:moveTo>
              <a:lnTo>
                <a:pt x="0" y="708178"/>
              </a:lnTo>
              <a:lnTo>
                <a:pt x="946241" y="708178"/>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F2397C38-7CB2-47E2-A52F-48749EF116C4}">
      <dsp:nvSpPr>
        <dsp:cNvPr id="0" name=""/>
        <dsp:cNvSpPr/>
      </dsp:nvSpPr>
      <dsp:spPr>
        <a:xfrm>
          <a:off x="1597331" y="2048545"/>
          <a:ext cx="4484144" cy="214746"/>
        </a:xfrm>
        <a:custGeom>
          <a:avLst/>
          <a:gdLst/>
          <a:ahLst/>
          <a:cxnLst/>
          <a:rect l="0" t="0" r="0" b="0"/>
          <a:pathLst>
            <a:path>
              <a:moveTo>
                <a:pt x="4484144" y="214746"/>
              </a:moveTo>
              <a:lnTo>
                <a:pt x="0" y="0"/>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73599513-93DF-4ED8-B3D0-187BC6AF6F6F}">
      <dsp:nvSpPr>
        <dsp:cNvPr id="0" name=""/>
        <dsp:cNvSpPr/>
      </dsp:nvSpPr>
      <dsp:spPr>
        <a:xfrm>
          <a:off x="4561407" y="1330468"/>
          <a:ext cx="3040136" cy="932823"/>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Sylfaen" panose="010A0502050306030303" pitchFamily="18" charset="0"/>
            </a:rPr>
            <a:t>ADMINISTRATOR</a:t>
          </a:r>
        </a:p>
      </dsp:txBody>
      <dsp:txXfrm>
        <a:off x="4561407" y="1330468"/>
        <a:ext cx="3040136" cy="932823"/>
      </dsp:txXfrm>
    </dsp:sp>
    <dsp:sp modelId="{5B949DE0-D4E3-4DC8-BECA-4868CFD8BF96}">
      <dsp:nvSpPr>
        <dsp:cNvPr id="0" name=""/>
        <dsp:cNvSpPr/>
      </dsp:nvSpPr>
      <dsp:spPr>
        <a:xfrm>
          <a:off x="126323" y="2048545"/>
          <a:ext cx="2942015" cy="1598034"/>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latin typeface="Sylfaen" panose="010A0502050306030303" pitchFamily="18" charset="0"/>
            </a:rPr>
            <a:t>PROJECT MANAGEMENT</a:t>
          </a:r>
          <a:br>
            <a:rPr lang="en-US" sz="1200" kern="1200" dirty="0">
              <a:latin typeface="Sylfaen" panose="010A0502050306030303" pitchFamily="18" charset="0"/>
            </a:rPr>
          </a:br>
          <a:r>
            <a:rPr lang="en-US" sz="1400" b="1" kern="1200" dirty="0">
              <a:solidFill>
                <a:schemeClr val="tx1"/>
              </a:solidFill>
              <a:latin typeface="Sylfaen" panose="010A0502050306030303" pitchFamily="18" charset="0"/>
            </a:rPr>
            <a:t>- Organization on site</a:t>
          </a:r>
          <a:br>
            <a:rPr lang="en-US" sz="1400" b="1" kern="1200" dirty="0">
              <a:solidFill>
                <a:schemeClr val="tx1"/>
              </a:solidFill>
              <a:latin typeface="Sylfaen" panose="010A0502050306030303" pitchFamily="18" charset="0"/>
            </a:rPr>
          </a:br>
          <a:r>
            <a:rPr lang="en-US" sz="1400" b="1" kern="1200" dirty="0">
              <a:solidFill>
                <a:schemeClr val="tx1"/>
              </a:solidFill>
              <a:latin typeface="Sylfaen" panose="010A0502050306030303" pitchFamily="18" charset="0"/>
            </a:rPr>
            <a:t>- Implementation on the site</a:t>
          </a:r>
          <a:br>
            <a:rPr lang="en-US" sz="1400" b="1" kern="1200" dirty="0">
              <a:solidFill>
                <a:schemeClr val="tx1"/>
              </a:solidFill>
              <a:latin typeface="Sylfaen" panose="010A0502050306030303" pitchFamily="18" charset="0"/>
            </a:rPr>
          </a:br>
          <a:r>
            <a:rPr lang="en-US" sz="1400" b="1" kern="1200" dirty="0">
              <a:solidFill>
                <a:schemeClr val="tx1"/>
              </a:solidFill>
              <a:latin typeface="Sylfaen" panose="010A0502050306030303" pitchFamily="18" charset="0"/>
            </a:rPr>
            <a:t>- Technical security</a:t>
          </a:r>
          <a:br>
            <a:rPr lang="en-US" sz="1400" b="1" kern="1200" dirty="0">
              <a:solidFill>
                <a:schemeClr val="tx1"/>
              </a:solidFill>
              <a:latin typeface="Sylfaen" panose="010A0502050306030303" pitchFamily="18" charset="0"/>
            </a:rPr>
          </a:br>
          <a:r>
            <a:rPr lang="en-US" sz="1400" b="1" kern="1200" dirty="0">
              <a:solidFill>
                <a:schemeClr val="tx1"/>
              </a:solidFill>
              <a:latin typeface="Sylfaen" panose="010A0502050306030303" pitchFamily="18" charset="0"/>
            </a:rPr>
            <a:t>- Project adaptation to the fact</a:t>
          </a:r>
        </a:p>
      </dsp:txBody>
      <dsp:txXfrm>
        <a:off x="126323" y="2048545"/>
        <a:ext cx="2942015" cy="1598034"/>
      </dsp:txXfrm>
    </dsp:sp>
    <dsp:sp modelId="{A9E3EBF7-A95D-46D0-9BA2-D5485271EB8D}">
      <dsp:nvSpPr>
        <dsp:cNvPr id="0" name=""/>
        <dsp:cNvSpPr/>
      </dsp:nvSpPr>
      <dsp:spPr>
        <a:xfrm>
          <a:off x="1366766" y="4098595"/>
          <a:ext cx="1024653" cy="5123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1366766" y="4098595"/>
        <a:ext cx="1024653" cy="512326"/>
      </dsp:txXfrm>
    </dsp:sp>
    <dsp:sp modelId="{B936EC18-0D17-4366-B5F9-A539E1558A98}">
      <dsp:nvSpPr>
        <dsp:cNvPr id="0" name=""/>
        <dsp:cNvSpPr/>
      </dsp:nvSpPr>
      <dsp:spPr>
        <a:xfrm>
          <a:off x="2567158" y="5178411"/>
          <a:ext cx="4008249" cy="338847"/>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tx1"/>
              </a:solidFill>
              <a:latin typeface="Sylfaen" panose="010A0502050306030303" pitchFamily="18" charset="0"/>
            </a:rPr>
            <a:t>Technical Hydraulic Staff</a:t>
          </a:r>
        </a:p>
      </dsp:txBody>
      <dsp:txXfrm>
        <a:off x="2567158" y="5178411"/>
        <a:ext cx="4008249" cy="338847"/>
      </dsp:txXfrm>
    </dsp:sp>
    <dsp:sp modelId="{9EB66455-5DF3-42E8-B924-B716B04B0BCE}">
      <dsp:nvSpPr>
        <dsp:cNvPr id="0" name=""/>
        <dsp:cNvSpPr/>
      </dsp:nvSpPr>
      <dsp:spPr>
        <a:xfrm>
          <a:off x="2567158" y="6301764"/>
          <a:ext cx="4008249" cy="338847"/>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tx1"/>
              </a:solidFill>
              <a:latin typeface="Sylfaen" panose="010A0502050306030303" pitchFamily="18" charset="0"/>
            </a:rPr>
            <a:t>Technical Welder Staff</a:t>
          </a:r>
        </a:p>
      </dsp:txBody>
      <dsp:txXfrm>
        <a:off x="2567158" y="6301764"/>
        <a:ext cx="4008249" cy="338847"/>
      </dsp:txXfrm>
    </dsp:sp>
    <dsp:sp modelId="{83F07D6D-991D-4002-8B17-D2D6B41275B8}">
      <dsp:nvSpPr>
        <dsp:cNvPr id="0" name=""/>
        <dsp:cNvSpPr/>
      </dsp:nvSpPr>
      <dsp:spPr>
        <a:xfrm>
          <a:off x="2567158" y="5737026"/>
          <a:ext cx="4446370" cy="338847"/>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tx1"/>
              </a:solidFill>
              <a:latin typeface="Sylfaen" panose="010A0502050306030303" pitchFamily="18" charset="0"/>
            </a:rPr>
            <a:t>Technical Staff HVAC Specialist</a:t>
          </a:r>
        </a:p>
      </dsp:txBody>
      <dsp:txXfrm>
        <a:off x="2567158" y="5737026"/>
        <a:ext cx="4446370" cy="338847"/>
      </dsp:txXfrm>
    </dsp:sp>
    <dsp:sp modelId="{3D66C257-1E8A-4B5C-97B3-ED9EB13E79A4}">
      <dsp:nvSpPr>
        <dsp:cNvPr id="0" name=""/>
        <dsp:cNvSpPr/>
      </dsp:nvSpPr>
      <dsp:spPr>
        <a:xfrm>
          <a:off x="4200130" y="2754972"/>
          <a:ext cx="2432967" cy="1533122"/>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latin typeface="Sylfaen" panose="010A0502050306030303" pitchFamily="18" charset="0"/>
            </a:rPr>
            <a:t>   </a:t>
          </a:r>
          <a:r>
            <a:rPr lang="en-US" sz="2400" b="1" kern="1200" dirty="0">
              <a:solidFill>
                <a:schemeClr val="tx1"/>
              </a:solidFill>
              <a:latin typeface="Sylfaen" panose="010A0502050306030303" pitchFamily="18" charset="0"/>
            </a:rPr>
            <a:t>DESIGN OFFICE</a:t>
          </a:r>
        </a:p>
        <a:p>
          <a:pPr marL="0" lvl="0" indent="0" algn="l" defTabSz="622300">
            <a:lnSpc>
              <a:spcPct val="90000"/>
            </a:lnSpc>
            <a:spcBef>
              <a:spcPct val="0"/>
            </a:spcBef>
            <a:spcAft>
              <a:spcPct val="35000"/>
            </a:spcAft>
            <a:buNone/>
          </a:pPr>
          <a:r>
            <a:rPr lang="en-US" sz="1400" b="1" kern="1200" dirty="0">
              <a:solidFill>
                <a:schemeClr val="tx1"/>
              </a:solidFill>
              <a:latin typeface="Sylfaen" panose="010A0502050306030303" pitchFamily="18" charset="0"/>
            </a:rPr>
            <a:t>- Realization of the Project</a:t>
          </a:r>
          <a:br>
            <a:rPr lang="en-US" sz="1400" b="1" kern="1200" dirty="0">
              <a:solidFill>
                <a:schemeClr val="tx1"/>
              </a:solidFill>
              <a:latin typeface="Sylfaen" panose="010A0502050306030303" pitchFamily="18" charset="0"/>
            </a:rPr>
          </a:br>
          <a:r>
            <a:rPr lang="en-US" sz="1400" b="1" kern="1200" dirty="0">
              <a:solidFill>
                <a:schemeClr val="tx1"/>
              </a:solidFill>
              <a:latin typeface="Sylfaen" panose="010A0502050306030303" pitchFamily="18" charset="0"/>
            </a:rPr>
            <a:t>- Customer relationships</a:t>
          </a:r>
          <a:br>
            <a:rPr lang="en-US" sz="1400" b="1" kern="1200" dirty="0">
              <a:solidFill>
                <a:schemeClr val="tx1"/>
              </a:solidFill>
              <a:latin typeface="+mn-lt"/>
            </a:rPr>
          </a:br>
          <a:r>
            <a:rPr lang="en-US" sz="1400" b="1" kern="1200" dirty="0">
              <a:solidFill>
                <a:schemeClr val="tx1"/>
              </a:solidFill>
              <a:latin typeface="Sylfaen" panose="010A0502050306030303" pitchFamily="18" charset="0"/>
            </a:rPr>
            <a:t>- Preparation of economic offers</a:t>
          </a:r>
        </a:p>
      </dsp:txBody>
      <dsp:txXfrm>
        <a:off x="4200130" y="2754972"/>
        <a:ext cx="2432967" cy="1533122"/>
      </dsp:txXfrm>
    </dsp:sp>
    <dsp:sp modelId="{987274A8-AF58-4F3C-B637-66D1E74597F0}">
      <dsp:nvSpPr>
        <dsp:cNvPr id="0" name=""/>
        <dsp:cNvSpPr/>
      </dsp:nvSpPr>
      <dsp:spPr>
        <a:xfrm>
          <a:off x="1030444" y="3954908"/>
          <a:ext cx="2879931" cy="1121662"/>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latin typeface="Sylfaen" panose="010A0502050306030303" pitchFamily="18" charset="0"/>
            </a:rPr>
            <a:t>TECHNICAL STAFF</a:t>
          </a:r>
          <a:br>
            <a:rPr lang="en-US" sz="1500" kern="1200" dirty="0">
              <a:solidFill>
                <a:schemeClr val="tx1"/>
              </a:solidFill>
            </a:rPr>
          </a:br>
          <a:r>
            <a:rPr lang="en-US" sz="1500" kern="1200" dirty="0">
              <a:solidFill>
                <a:schemeClr val="tx1"/>
              </a:solidFill>
            </a:rPr>
            <a:t> </a:t>
          </a:r>
          <a:r>
            <a:rPr lang="en-US" sz="1500" kern="1200" dirty="0">
              <a:solidFill>
                <a:schemeClr val="tx1"/>
              </a:solidFill>
              <a:latin typeface="Sylfaen" panose="010A0502050306030303" pitchFamily="18" charset="0"/>
            </a:rPr>
            <a:t>- </a:t>
          </a:r>
          <a:r>
            <a:rPr lang="en-US" sz="1500" b="1" kern="1200" dirty="0">
              <a:solidFill>
                <a:schemeClr val="tx1"/>
              </a:solidFill>
              <a:latin typeface="Sylfaen" panose="010A0502050306030303" pitchFamily="18" charset="0"/>
            </a:rPr>
            <a:t>Maintenance</a:t>
          </a:r>
          <a:br>
            <a:rPr lang="en-US" sz="1400" b="1" kern="1200" dirty="0">
              <a:solidFill>
                <a:schemeClr val="tx1"/>
              </a:solidFill>
              <a:latin typeface="Sylfaen" panose="010A0502050306030303" pitchFamily="18" charset="0"/>
            </a:rPr>
          </a:br>
          <a:r>
            <a:rPr lang="en-US" sz="1400" b="1" kern="1200" dirty="0">
              <a:solidFill>
                <a:schemeClr val="tx1"/>
              </a:solidFill>
              <a:latin typeface="Sylfaen" panose="010A0502050306030303" pitchFamily="18" charset="0"/>
            </a:rPr>
            <a:t> - Repairs / Emergency</a:t>
          </a:r>
          <a:br>
            <a:rPr lang="en-US" sz="1400" b="1" kern="1200" dirty="0">
              <a:solidFill>
                <a:schemeClr val="tx1"/>
              </a:solidFill>
              <a:latin typeface="Sylfaen" panose="010A0502050306030303" pitchFamily="18" charset="0"/>
            </a:rPr>
          </a:br>
          <a:r>
            <a:rPr lang="en-US" sz="1400" b="1" kern="1200" dirty="0">
              <a:solidFill>
                <a:schemeClr val="tx1"/>
              </a:solidFill>
              <a:latin typeface="Sylfaen" panose="010A0502050306030303" pitchFamily="18" charset="0"/>
            </a:rPr>
            <a:t> - Working Hours::</a:t>
          </a:r>
          <a:br>
            <a:rPr lang="en-US" sz="1400" b="1" kern="1200" dirty="0">
              <a:solidFill>
                <a:schemeClr val="tx1"/>
              </a:solidFill>
              <a:latin typeface="Sylfaen" panose="010A0502050306030303" pitchFamily="18" charset="0"/>
            </a:rPr>
          </a:br>
          <a:r>
            <a:rPr lang="en-US" sz="1400" b="1" kern="1200">
              <a:solidFill>
                <a:schemeClr val="tx1"/>
              </a:solidFill>
              <a:latin typeface="Sylfaen" panose="010A0502050306030303" pitchFamily="18" charset="0"/>
            </a:rPr>
            <a:t>   7 </a:t>
          </a:r>
          <a:r>
            <a:rPr lang="en-US" sz="1400" b="1" kern="1200" dirty="0">
              <a:solidFill>
                <a:schemeClr val="tx1"/>
              </a:solidFill>
              <a:latin typeface="Sylfaen" panose="010A0502050306030303" pitchFamily="18" charset="0"/>
            </a:rPr>
            <a:t>days a week 07.00 -19.00</a:t>
          </a:r>
        </a:p>
      </dsp:txBody>
      <dsp:txXfrm>
        <a:off x="1030444" y="3954908"/>
        <a:ext cx="2879931" cy="1121662"/>
      </dsp:txXfrm>
    </dsp:sp>
    <dsp:sp modelId="{20D3B0A1-639E-4B7E-9787-31D7E5FE098A}">
      <dsp:nvSpPr>
        <dsp:cNvPr id="0" name=""/>
        <dsp:cNvSpPr/>
      </dsp:nvSpPr>
      <dsp:spPr>
        <a:xfrm>
          <a:off x="6848275" y="2754972"/>
          <a:ext cx="2432967" cy="1338771"/>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Sylfaen" panose="010A0502050306030303" pitchFamily="18" charset="0"/>
            </a:rPr>
            <a:t>FINANCE</a:t>
          </a:r>
        </a:p>
      </dsp:txBody>
      <dsp:txXfrm>
        <a:off x="6848275" y="2754972"/>
        <a:ext cx="2432967" cy="1338771"/>
      </dsp:txXfrm>
    </dsp:sp>
    <dsp:sp modelId="{9AC047E4-B8CA-4FAB-9E35-C7E8A873B131}">
      <dsp:nvSpPr>
        <dsp:cNvPr id="0" name=""/>
        <dsp:cNvSpPr/>
      </dsp:nvSpPr>
      <dsp:spPr>
        <a:xfrm>
          <a:off x="9483981" y="2754972"/>
          <a:ext cx="2432967" cy="1354043"/>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Sylfaen" panose="010A0502050306030303" pitchFamily="18" charset="0"/>
            </a:rPr>
            <a:t>LOGISTICS</a:t>
          </a:r>
          <a:endParaRPr lang="en-US" sz="2400" kern="1200" dirty="0">
            <a:latin typeface="Sylfaen" panose="010A0502050306030303" pitchFamily="18" charset="0"/>
          </a:endParaRPr>
        </a:p>
      </dsp:txBody>
      <dsp:txXfrm>
        <a:off x="9483981" y="2754972"/>
        <a:ext cx="2432967" cy="135404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4143588" y="0"/>
            <a:ext cx="3169920" cy="481727"/>
          </a:xfrm>
          <a:prstGeom prst="rect">
            <a:avLst/>
          </a:prstGeom>
        </p:spPr>
        <p:txBody>
          <a:bodyPr vert="horz" lIns="96661" tIns="48331" rIns="96661" bIns="48331" rtlCol="0"/>
          <a:lstStyle>
            <a:lvl1pPr algn="r">
              <a:defRPr sz="1300"/>
            </a:lvl1pPr>
          </a:lstStyle>
          <a:p>
            <a:fld id="{77986383-2DAD-4180-8872-8B0196535941}" type="datetimeFigureOut">
              <a:rPr lang="en-GB" smtClean="0"/>
              <a:pPr/>
              <a:t>19/12/2023</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4143588" y="9119474"/>
            <a:ext cx="3169920" cy="481726"/>
          </a:xfrm>
          <a:prstGeom prst="rect">
            <a:avLst/>
          </a:prstGeom>
        </p:spPr>
        <p:txBody>
          <a:bodyPr vert="horz" lIns="96661" tIns="48331" rIns="96661" bIns="48331" rtlCol="0" anchor="b"/>
          <a:lstStyle>
            <a:lvl1pPr algn="r">
              <a:defRPr sz="1300"/>
            </a:lvl1pPr>
          </a:lstStyle>
          <a:p>
            <a:fld id="{3AE84D59-8FBD-4455-972B-6B85B639C938}" type="slidenum">
              <a:rPr lang="en-GB" smtClean="0"/>
              <a:pPr/>
              <a:t>‹#›</a:t>
            </a:fld>
            <a:endParaRPr lang="en-GB"/>
          </a:p>
        </p:txBody>
      </p:sp>
    </p:spTree>
    <p:extLst>
      <p:ext uri="{BB962C8B-B14F-4D97-AF65-F5344CB8AC3E}">
        <p14:creationId xmlns:p14="http://schemas.microsoft.com/office/powerpoint/2010/main" val="3585340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AE84D59-8FBD-4455-972B-6B85B639C938}" type="slidenum">
              <a:rPr lang="en-GB" smtClean="0"/>
              <a:pPr/>
              <a:t>1</a:t>
            </a:fld>
            <a:endParaRPr lang="en-GB"/>
          </a:p>
        </p:txBody>
      </p:sp>
    </p:spTree>
    <p:extLst>
      <p:ext uri="{BB962C8B-B14F-4D97-AF65-F5344CB8AC3E}">
        <p14:creationId xmlns:p14="http://schemas.microsoft.com/office/powerpoint/2010/main" val="1002253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E84D59-8FBD-4455-972B-6B85B639C938}" type="slidenum">
              <a:rPr lang="en-GB" smtClean="0"/>
              <a:pPr/>
              <a:t>7</a:t>
            </a:fld>
            <a:endParaRPr lang="en-GB"/>
          </a:p>
        </p:txBody>
      </p:sp>
    </p:spTree>
    <p:extLst>
      <p:ext uri="{BB962C8B-B14F-4D97-AF65-F5344CB8AC3E}">
        <p14:creationId xmlns:p14="http://schemas.microsoft.com/office/powerpoint/2010/main" val="376133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AE84D59-8FBD-4455-972B-6B85B639C938}" type="slidenum">
              <a:rPr lang="en-GB" smtClean="0"/>
              <a:pPr/>
              <a:t>39</a:t>
            </a:fld>
            <a:endParaRPr lang="en-GB"/>
          </a:p>
        </p:txBody>
      </p:sp>
    </p:spTree>
    <p:extLst>
      <p:ext uri="{BB962C8B-B14F-4D97-AF65-F5344CB8AC3E}">
        <p14:creationId xmlns:p14="http://schemas.microsoft.com/office/powerpoint/2010/main" val="693419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017BF55-D5AF-464B-87E3-5C604BA6C926}"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F74FD-F2E0-470D-8DC2-A79F8B39FEBF}" type="slidenum">
              <a:rPr lang="en-US" smtClean="0"/>
              <a:pPr/>
              <a:t>‹#›</a:t>
            </a:fld>
            <a:endParaRPr lang="en-US"/>
          </a:p>
        </p:txBody>
      </p:sp>
    </p:spTree>
    <p:extLst>
      <p:ext uri="{BB962C8B-B14F-4D97-AF65-F5344CB8AC3E}">
        <p14:creationId xmlns:p14="http://schemas.microsoft.com/office/powerpoint/2010/main" val="193904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017BF55-D5AF-464B-87E3-5C604BA6C926}"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F74FD-F2E0-470D-8DC2-A79F8B39FEBF}" type="slidenum">
              <a:rPr lang="en-US" smtClean="0"/>
              <a:pPr/>
              <a:t>‹#›</a:t>
            </a:fld>
            <a:endParaRPr lang="en-US"/>
          </a:p>
        </p:txBody>
      </p:sp>
    </p:spTree>
    <p:extLst>
      <p:ext uri="{BB962C8B-B14F-4D97-AF65-F5344CB8AC3E}">
        <p14:creationId xmlns:p14="http://schemas.microsoft.com/office/powerpoint/2010/main" val="2693995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017BF55-D5AF-464B-87E3-5C604BA6C926}"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F74FD-F2E0-470D-8DC2-A79F8B39FEBF}" type="slidenum">
              <a:rPr lang="en-US" smtClean="0"/>
              <a:pPr/>
              <a:t>‹#›</a:t>
            </a:fld>
            <a:endParaRPr lang="en-US"/>
          </a:p>
        </p:txBody>
      </p:sp>
    </p:spTree>
    <p:extLst>
      <p:ext uri="{BB962C8B-B14F-4D97-AF65-F5344CB8AC3E}">
        <p14:creationId xmlns:p14="http://schemas.microsoft.com/office/powerpoint/2010/main" val="1153452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017BF55-D5AF-464B-87E3-5C604BA6C926}"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F74FD-F2E0-470D-8DC2-A79F8B39FEBF}" type="slidenum">
              <a:rPr lang="en-US" smtClean="0"/>
              <a:pPr/>
              <a:t>‹#›</a:t>
            </a:fld>
            <a:endParaRPr lang="en-US"/>
          </a:p>
        </p:txBody>
      </p:sp>
    </p:spTree>
    <p:extLst>
      <p:ext uri="{BB962C8B-B14F-4D97-AF65-F5344CB8AC3E}">
        <p14:creationId xmlns:p14="http://schemas.microsoft.com/office/powerpoint/2010/main" val="4189902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17BF55-D5AF-464B-87E3-5C604BA6C926}"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F74FD-F2E0-470D-8DC2-A79F8B39FEBF}" type="slidenum">
              <a:rPr lang="en-US" smtClean="0"/>
              <a:pPr/>
              <a:t>‹#›</a:t>
            </a:fld>
            <a:endParaRPr lang="en-US"/>
          </a:p>
        </p:txBody>
      </p:sp>
    </p:spTree>
    <p:extLst>
      <p:ext uri="{BB962C8B-B14F-4D97-AF65-F5344CB8AC3E}">
        <p14:creationId xmlns:p14="http://schemas.microsoft.com/office/powerpoint/2010/main" val="400977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017BF55-D5AF-464B-87E3-5C604BA6C926}" type="datetimeFigureOut">
              <a:rPr lang="en-US" smtClean="0"/>
              <a:pPr/>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F74FD-F2E0-470D-8DC2-A79F8B39FEBF}" type="slidenum">
              <a:rPr lang="en-US" smtClean="0"/>
              <a:pPr/>
              <a:t>‹#›</a:t>
            </a:fld>
            <a:endParaRPr lang="en-US"/>
          </a:p>
        </p:txBody>
      </p:sp>
    </p:spTree>
    <p:extLst>
      <p:ext uri="{BB962C8B-B14F-4D97-AF65-F5344CB8AC3E}">
        <p14:creationId xmlns:p14="http://schemas.microsoft.com/office/powerpoint/2010/main" val="2489465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017BF55-D5AF-464B-87E3-5C604BA6C926}" type="datetimeFigureOut">
              <a:rPr lang="en-US" smtClean="0"/>
              <a:pPr/>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FF74FD-F2E0-470D-8DC2-A79F8B39FEBF}" type="slidenum">
              <a:rPr lang="en-US" smtClean="0"/>
              <a:pPr/>
              <a:t>‹#›</a:t>
            </a:fld>
            <a:endParaRPr lang="en-US"/>
          </a:p>
        </p:txBody>
      </p:sp>
    </p:spTree>
    <p:extLst>
      <p:ext uri="{BB962C8B-B14F-4D97-AF65-F5344CB8AC3E}">
        <p14:creationId xmlns:p14="http://schemas.microsoft.com/office/powerpoint/2010/main" val="2515889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017BF55-D5AF-464B-87E3-5C604BA6C926}" type="datetimeFigureOut">
              <a:rPr lang="en-US" smtClean="0"/>
              <a:pPr/>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FF74FD-F2E0-470D-8DC2-A79F8B39FEBF}" type="slidenum">
              <a:rPr lang="en-US" smtClean="0"/>
              <a:pPr/>
              <a:t>‹#›</a:t>
            </a:fld>
            <a:endParaRPr lang="en-US"/>
          </a:p>
        </p:txBody>
      </p:sp>
    </p:spTree>
    <p:extLst>
      <p:ext uri="{BB962C8B-B14F-4D97-AF65-F5344CB8AC3E}">
        <p14:creationId xmlns:p14="http://schemas.microsoft.com/office/powerpoint/2010/main" val="2061699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17BF55-D5AF-464B-87E3-5C604BA6C926}" type="datetimeFigureOut">
              <a:rPr lang="en-US" smtClean="0"/>
              <a:pPr/>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FF74FD-F2E0-470D-8DC2-A79F8B39FEBF}" type="slidenum">
              <a:rPr lang="en-US" smtClean="0"/>
              <a:pPr/>
              <a:t>‹#›</a:t>
            </a:fld>
            <a:endParaRPr lang="en-US"/>
          </a:p>
        </p:txBody>
      </p:sp>
    </p:spTree>
    <p:extLst>
      <p:ext uri="{BB962C8B-B14F-4D97-AF65-F5344CB8AC3E}">
        <p14:creationId xmlns:p14="http://schemas.microsoft.com/office/powerpoint/2010/main" val="1812147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17BF55-D5AF-464B-87E3-5C604BA6C926}" type="datetimeFigureOut">
              <a:rPr lang="en-US" smtClean="0"/>
              <a:pPr/>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F74FD-F2E0-470D-8DC2-A79F8B39FEBF}" type="slidenum">
              <a:rPr lang="en-US" smtClean="0"/>
              <a:pPr/>
              <a:t>‹#›</a:t>
            </a:fld>
            <a:endParaRPr lang="en-US"/>
          </a:p>
        </p:txBody>
      </p:sp>
    </p:spTree>
    <p:extLst>
      <p:ext uri="{BB962C8B-B14F-4D97-AF65-F5344CB8AC3E}">
        <p14:creationId xmlns:p14="http://schemas.microsoft.com/office/powerpoint/2010/main" val="1897519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17BF55-D5AF-464B-87E3-5C604BA6C926}" type="datetimeFigureOut">
              <a:rPr lang="en-US" smtClean="0"/>
              <a:pPr/>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F74FD-F2E0-470D-8DC2-A79F8B39FEBF}" type="slidenum">
              <a:rPr lang="en-US" smtClean="0"/>
              <a:pPr/>
              <a:t>‹#›</a:t>
            </a:fld>
            <a:endParaRPr lang="en-US"/>
          </a:p>
        </p:txBody>
      </p:sp>
    </p:spTree>
    <p:extLst>
      <p:ext uri="{BB962C8B-B14F-4D97-AF65-F5344CB8AC3E}">
        <p14:creationId xmlns:p14="http://schemas.microsoft.com/office/powerpoint/2010/main" val="3200947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17BF55-D5AF-464B-87E3-5C604BA6C926}" type="datetimeFigureOut">
              <a:rPr lang="en-US" smtClean="0"/>
              <a:pPr/>
              <a:t>12/19/2023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FF74FD-F2E0-470D-8DC2-A79F8B39FEBF}" type="slidenum">
              <a:rPr lang="en-US" smtClean="0"/>
              <a:pPr/>
              <a:t>‹#›</a:t>
            </a:fld>
            <a:endParaRPr lang="en-US"/>
          </a:p>
        </p:txBody>
      </p:sp>
    </p:spTree>
    <p:extLst>
      <p:ext uri="{BB962C8B-B14F-4D97-AF65-F5344CB8AC3E}">
        <p14:creationId xmlns:p14="http://schemas.microsoft.com/office/powerpoint/2010/main" val="2324477579"/>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eg"/><Relationship Id="rId7" Type="http://schemas.openxmlformats.org/officeDocument/2006/relationships/image" Target="../media/image54.jp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g"/></Relationships>
</file>

<file path=ppt/slides/_rels/slide16.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8.jpg"/><Relationship Id="rId7" Type="http://schemas.openxmlformats.org/officeDocument/2006/relationships/image" Target="../media/image61.jp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60.jpg"/><Relationship Id="rId11" Type="http://schemas.openxmlformats.org/officeDocument/2006/relationships/image" Target="../media/image65.jpg"/><Relationship Id="rId5" Type="http://schemas.openxmlformats.org/officeDocument/2006/relationships/image" Target="../media/image59.jpg"/><Relationship Id="rId10" Type="http://schemas.openxmlformats.org/officeDocument/2006/relationships/image" Target="../media/image64.jpg"/><Relationship Id="rId4" Type="http://schemas.openxmlformats.org/officeDocument/2006/relationships/image" Target="../media/image47.jpeg"/><Relationship Id="rId9" Type="http://schemas.openxmlformats.org/officeDocument/2006/relationships/image" Target="../media/image63.jp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4.jpeg"/></Relationships>
</file>

<file path=ppt/slides/_rels/slide2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7.JPG"/></Relationships>
</file>

<file path=ppt/slides/_rels/slide22.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9.jpeg"/><Relationship Id="rId7" Type="http://schemas.openxmlformats.org/officeDocument/2006/relationships/image" Target="../media/image92.jp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91.jpeg"/><Relationship Id="rId4" Type="http://schemas.openxmlformats.org/officeDocument/2006/relationships/image" Target="../media/image90.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1.png"/><Relationship Id="rId4" Type="http://schemas.openxmlformats.org/officeDocument/2006/relationships/image" Target="../media/image95.jpeg"/></Relationships>
</file>

<file path=ppt/slides/_rels/slide2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00.jpeg"/><Relationship Id="rId4" Type="http://schemas.openxmlformats.org/officeDocument/2006/relationships/image" Target="../media/image99.jpeg"/></Relationships>
</file>

<file path=ppt/slides/_rels/slide2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8.jpeg"/><Relationship Id="rId7" Type="http://schemas.openxmlformats.org/officeDocument/2006/relationships/image" Target="../media/image111.jpe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0.jpeg"/><Relationship Id="rId11" Type="http://schemas.openxmlformats.org/officeDocument/2006/relationships/image" Target="../media/image115.png"/><Relationship Id="rId5" Type="http://schemas.openxmlformats.org/officeDocument/2006/relationships/image" Target="../media/image1.png"/><Relationship Id="rId10" Type="http://schemas.openxmlformats.org/officeDocument/2006/relationships/image" Target="../media/image114.png"/><Relationship Id="rId4" Type="http://schemas.openxmlformats.org/officeDocument/2006/relationships/image" Target="../media/image109.jpeg"/><Relationship Id="rId9" Type="http://schemas.openxmlformats.org/officeDocument/2006/relationships/image" Target="../media/image113.jpeg"/></Relationships>
</file>

<file path=ppt/slides/_rels/slide28.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png"/><Relationship Id="rId7" Type="http://schemas.openxmlformats.org/officeDocument/2006/relationships/image" Target="../media/image12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9.jpeg"/><Relationship Id="rId11" Type="http://schemas.openxmlformats.org/officeDocument/2006/relationships/image" Target="../media/image124.jpeg"/><Relationship Id="rId5" Type="http://schemas.openxmlformats.org/officeDocument/2006/relationships/image" Target="../media/image118.jpeg"/><Relationship Id="rId10" Type="http://schemas.openxmlformats.org/officeDocument/2006/relationships/image" Target="../media/image123.jpeg"/><Relationship Id="rId4" Type="http://schemas.openxmlformats.org/officeDocument/2006/relationships/image" Target="../media/image117.jpeg"/><Relationship Id="rId9" Type="http://schemas.openxmlformats.org/officeDocument/2006/relationships/image" Target="../media/image122.jpeg"/></Relationships>
</file>

<file path=ppt/slides/_rels/slide2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2.jpeg"/><Relationship Id="rId7" Type="http://schemas.openxmlformats.org/officeDocument/2006/relationships/image" Target="../media/image135.jpeg"/><Relationship Id="rId2"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1.png"/><Relationship Id="rId4" Type="http://schemas.openxmlformats.org/officeDocument/2006/relationships/image" Target="../media/image133.jpeg"/></Relationships>
</file>

<file path=ppt/slides/_rels/slide31.xml.rels><?xml version="1.0" encoding="UTF-8" standalone="yes"?>
<Relationships xmlns="http://schemas.openxmlformats.org/package/2006/relationships"><Relationship Id="rId3" Type="http://schemas.openxmlformats.org/officeDocument/2006/relationships/image" Target="../media/image138.jpg"/><Relationship Id="rId7" Type="http://schemas.openxmlformats.org/officeDocument/2006/relationships/image" Target="../media/image1.png"/><Relationship Id="rId2" Type="http://schemas.openxmlformats.org/officeDocument/2006/relationships/image" Target="../media/image137.jpg"/><Relationship Id="rId1" Type="http://schemas.openxmlformats.org/officeDocument/2006/relationships/slideLayout" Target="../slideLayouts/slideLayout2.xml"/><Relationship Id="rId6" Type="http://schemas.openxmlformats.org/officeDocument/2006/relationships/image" Target="../media/image141.jpg"/><Relationship Id="rId5" Type="http://schemas.openxmlformats.org/officeDocument/2006/relationships/image" Target="../media/image140.jpg"/><Relationship Id="rId4" Type="http://schemas.openxmlformats.org/officeDocument/2006/relationships/image" Target="../media/image139.jpg"/></Relationships>
</file>

<file path=ppt/slides/_rels/slide32.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144.jpeg"/><Relationship Id="rId10" Type="http://schemas.openxmlformats.org/officeDocument/2006/relationships/image" Target="../media/image149.png"/><Relationship Id="rId4" Type="http://schemas.openxmlformats.org/officeDocument/2006/relationships/image" Target="../media/image143.jpeg"/><Relationship Id="rId9" Type="http://schemas.openxmlformats.org/officeDocument/2006/relationships/image" Target="../media/image148.png"/></Relationships>
</file>

<file path=ppt/slides/_rels/slide3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slideLayout" Target="../slideLayouts/slideLayout7.xml"/><Relationship Id="rId7" Type="http://schemas.openxmlformats.org/officeDocument/2006/relationships/image" Target="../media/image153.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2.jpeg"/><Relationship Id="rId11" Type="http://schemas.openxmlformats.org/officeDocument/2006/relationships/image" Target="../media/image157.jpg"/><Relationship Id="rId5" Type="http://schemas.openxmlformats.org/officeDocument/2006/relationships/image" Target="../media/image151.jpeg"/><Relationship Id="rId10" Type="http://schemas.openxmlformats.org/officeDocument/2006/relationships/image" Target="../media/image156.png"/><Relationship Id="rId4" Type="http://schemas.openxmlformats.org/officeDocument/2006/relationships/image" Target="../media/image1.png"/><Relationship Id="rId9" Type="http://schemas.openxmlformats.org/officeDocument/2006/relationships/image" Target="../media/image155.jpg"/></Relationships>
</file>

<file path=ppt/slides/_rels/slide35.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8.jpeg"/><Relationship Id="rId7" Type="http://schemas.openxmlformats.org/officeDocument/2006/relationships/image" Target="../media/image16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1.jpeg"/><Relationship Id="rId5" Type="http://schemas.openxmlformats.org/officeDocument/2006/relationships/image" Target="../media/image160.png"/><Relationship Id="rId4" Type="http://schemas.openxmlformats.org/officeDocument/2006/relationships/image" Target="../media/image159.jpeg"/><Relationship Id="rId9" Type="http://schemas.openxmlformats.org/officeDocument/2006/relationships/image" Target="../media/image164.jpeg"/></Relationships>
</file>

<file path=ppt/slides/_rels/slide36.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65.jpeg"/><Relationship Id="rId7" Type="http://schemas.openxmlformats.org/officeDocument/2006/relationships/image" Target="../media/image169.png"/><Relationship Id="rId12" Type="http://schemas.openxmlformats.org/officeDocument/2006/relationships/image" Target="../media/image17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73.jpeg"/><Relationship Id="rId5" Type="http://schemas.openxmlformats.org/officeDocument/2006/relationships/image" Target="../media/image167.png"/><Relationship Id="rId10" Type="http://schemas.openxmlformats.org/officeDocument/2006/relationships/image" Target="../media/image172.jpeg"/><Relationship Id="rId4" Type="http://schemas.openxmlformats.org/officeDocument/2006/relationships/image" Target="../media/image166.jpeg"/><Relationship Id="rId9" Type="http://schemas.openxmlformats.org/officeDocument/2006/relationships/image" Target="../media/image171.jpeg"/></Relationships>
</file>

<file path=ppt/slides/_rels/slide37.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6.png"/><Relationship Id="rId7" Type="http://schemas.openxmlformats.org/officeDocument/2006/relationships/image" Target="../media/image179.jpeg"/><Relationship Id="rId12" Type="http://schemas.openxmlformats.org/officeDocument/2006/relationships/image" Target="../media/image184.jpeg"/><Relationship Id="rId2"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78.jpeg"/><Relationship Id="rId11" Type="http://schemas.openxmlformats.org/officeDocument/2006/relationships/image" Target="../media/image183.jpeg"/><Relationship Id="rId5" Type="http://schemas.openxmlformats.org/officeDocument/2006/relationships/image" Target="../media/image177.jpeg"/><Relationship Id="rId10" Type="http://schemas.openxmlformats.org/officeDocument/2006/relationships/image" Target="../media/image182.jpeg"/><Relationship Id="rId4" Type="http://schemas.openxmlformats.org/officeDocument/2006/relationships/image" Target="../media/image1.png"/><Relationship Id="rId9" Type="http://schemas.openxmlformats.org/officeDocument/2006/relationships/image" Target="../media/image181.jpe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185.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8.gif"/><Relationship Id="rId16"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12.jpe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9642" y="2168427"/>
            <a:ext cx="11664698" cy="40934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600" dirty="0" err="1">
                <a:latin typeface="Sylfaen" panose="010A0502050306030303" pitchFamily="18" charset="0"/>
              </a:rPr>
              <a:t>Termoimpianti</a:t>
            </a:r>
            <a:r>
              <a:rPr lang="en-US" sz="2600" dirty="0">
                <a:latin typeface="Sylfaen" panose="010A0502050306030303" pitchFamily="18" charset="0"/>
              </a:rPr>
              <a:t> was established in 2003 and is one of the most qualified companies in Albania regarding the design, implementation, utilization and technical assistance of mechanical, electrical, hydraulic systems, HVAC, BMS realized with contemporary </a:t>
            </a:r>
            <a:r>
              <a:rPr lang="en-US" sz="2600" dirty="0" err="1">
                <a:latin typeface="Sylfaen" panose="010A0502050306030303" pitchFamily="18" charset="0"/>
              </a:rPr>
              <a:t>softwares</a:t>
            </a:r>
            <a:r>
              <a:rPr lang="en-US" sz="2600" dirty="0">
                <a:latin typeface="Sylfaen" panose="010A0502050306030303" pitchFamily="18" charset="0"/>
              </a:rPr>
              <a:t>. </a:t>
            </a:r>
            <a:endParaRPr lang="en-GB" sz="2600" dirty="0">
              <a:latin typeface="Sylfaen" panose="010A0502050306030303" pitchFamily="18" charset="0"/>
            </a:endParaRPr>
          </a:p>
          <a:p>
            <a:r>
              <a:rPr lang="en-US" sz="2600" dirty="0">
                <a:latin typeface="Sylfaen" panose="010A0502050306030303" pitchFamily="18" charset="0"/>
              </a:rPr>
              <a:t>Our company is certificated ISO 9001: 2015 and ISO 14001: 2015. During the years </a:t>
            </a:r>
            <a:r>
              <a:rPr lang="en-US" sz="2600" dirty="0" err="1">
                <a:latin typeface="Sylfaen" panose="010A0502050306030303" pitchFamily="18" charset="0"/>
              </a:rPr>
              <a:t>Termoimpianti</a:t>
            </a:r>
            <a:r>
              <a:rPr lang="en-US" sz="2600" dirty="0">
                <a:latin typeface="Sylfaen" panose="010A0502050306030303" pitchFamily="18" charset="0"/>
              </a:rPr>
              <a:t> has worked and exchanged experiences with other European companies</a:t>
            </a:r>
            <a:r>
              <a:rPr lang="en-GB" sz="2600" dirty="0">
                <a:latin typeface="Sylfaen" panose="010A0502050306030303" pitchFamily="18" charset="0"/>
              </a:rPr>
              <a:t>, </a:t>
            </a:r>
            <a:r>
              <a:rPr lang="en-US" sz="2600" dirty="0">
                <a:latin typeface="Sylfaen" panose="010A0502050306030303" pitchFamily="18" charset="0"/>
              </a:rPr>
              <a:t>some of which are world leaders in the above systems.</a:t>
            </a:r>
            <a:r>
              <a:rPr lang="en-GB" sz="2600" dirty="0">
                <a:latin typeface="Sylfaen" panose="010A0502050306030303" pitchFamily="18" charset="0"/>
              </a:rPr>
              <a:t> </a:t>
            </a:r>
            <a:r>
              <a:rPr lang="en-GB" sz="2600" dirty="0" err="1">
                <a:latin typeface="Sylfaen" panose="010A0502050306030303" pitchFamily="18" charset="0"/>
              </a:rPr>
              <a:t>Termoimpianti</a:t>
            </a:r>
            <a:r>
              <a:rPr lang="en-GB" sz="2600" dirty="0">
                <a:latin typeface="Sylfaen" panose="010A0502050306030303" pitchFamily="18" charset="0"/>
              </a:rPr>
              <a:t>   possesses a very good reputation in the Albanian market. </a:t>
            </a:r>
            <a:r>
              <a:rPr lang="en-US" sz="2600" dirty="0">
                <a:latin typeface="Sylfaen" panose="010A0502050306030303" pitchFamily="18" charset="0"/>
              </a:rPr>
              <a:t>The company's projects and applications are accomplished according to rigorous  standards requirements</a:t>
            </a:r>
            <a:r>
              <a:rPr lang="en-GB" sz="2600" dirty="0">
                <a:latin typeface="Sylfaen" panose="010A0502050306030303" pitchFamily="18" charset="0"/>
              </a:rPr>
              <a:t> (BS, DIN, EC, ASHRAE </a:t>
            </a:r>
            <a:r>
              <a:rPr lang="en-GB" sz="2600" dirty="0" err="1">
                <a:latin typeface="Sylfaen" panose="010A0502050306030303" pitchFamily="18" charset="0"/>
              </a:rPr>
              <a:t>ect</a:t>
            </a:r>
            <a:r>
              <a:rPr lang="en-GB" sz="2600" dirty="0">
                <a:latin typeface="Sylfaen" panose="010A0502050306030303" pitchFamily="18" charset="0"/>
              </a:rPr>
              <a:t>).</a:t>
            </a:r>
          </a:p>
        </p:txBody>
      </p:sp>
      <p:sp>
        <p:nvSpPr>
          <p:cNvPr id="5" name="TextBox 4"/>
          <p:cNvSpPr txBox="1"/>
          <p:nvPr/>
        </p:nvSpPr>
        <p:spPr>
          <a:xfrm>
            <a:off x="8298180" y="2628900"/>
            <a:ext cx="184731" cy="369332"/>
          </a:xfrm>
          <a:prstGeom prst="rect">
            <a:avLst/>
          </a:prstGeom>
          <a:noFill/>
        </p:spPr>
        <p:txBody>
          <a:bodyPr wrap="none" rtlCol="0">
            <a:spAutoFit/>
          </a:bodyPr>
          <a:lstStyle/>
          <a:p>
            <a:endParaRPr lang="en-GB" dirty="0"/>
          </a:p>
        </p:txBody>
      </p:sp>
      <p:sp>
        <p:nvSpPr>
          <p:cNvPr id="8" name="TextBox 7"/>
          <p:cNvSpPr txBox="1"/>
          <p:nvPr/>
        </p:nvSpPr>
        <p:spPr>
          <a:xfrm>
            <a:off x="2378980" y="1004029"/>
            <a:ext cx="7386021" cy="830997"/>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GB" sz="4800" dirty="0">
                <a:latin typeface="Times New Roman" panose="02020603050405020304" pitchFamily="18" charset="0"/>
                <a:cs typeface="Times New Roman" panose="02020603050405020304" pitchFamily="18" charset="0"/>
              </a:rPr>
              <a:t>GENERAL INFORMATION</a:t>
            </a:r>
          </a:p>
        </p:txBody>
      </p:sp>
      <p:pic>
        <p:nvPicPr>
          <p:cNvPr id="6" name="Picture 2"/>
          <p:cNvPicPr>
            <a:picLocks noChangeAspect="1" noChangeArrowheads="1"/>
          </p:cNvPicPr>
          <p:nvPr/>
        </p:nvPicPr>
        <p:blipFill>
          <a:blip r:embed="rId3" cstate="print"/>
          <a:srcRect/>
          <a:stretch>
            <a:fillRect/>
          </a:stretch>
        </p:blipFill>
        <p:spPr bwMode="auto">
          <a:xfrm>
            <a:off x="131665" y="0"/>
            <a:ext cx="2496207" cy="959055"/>
          </a:xfrm>
          <a:prstGeom prst="rect">
            <a:avLst/>
          </a:prstGeom>
          <a:noFill/>
          <a:ln w="9525">
            <a:noFill/>
            <a:miter lim="800000"/>
            <a:headEnd/>
            <a:tailEnd/>
          </a:ln>
        </p:spPr>
      </p:pic>
    </p:spTree>
    <p:extLst>
      <p:ext uri="{BB962C8B-B14F-4D97-AF65-F5344CB8AC3E}">
        <p14:creationId xmlns:p14="http://schemas.microsoft.com/office/powerpoint/2010/main" val="3040398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632384" y="3739814"/>
            <a:ext cx="2967488" cy="2223494"/>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2882804" y="184729"/>
            <a:ext cx="7273914" cy="830997"/>
          </a:xfrm>
          <a:prstGeom prst="rect">
            <a:avLst/>
          </a:prstGeom>
          <a:noFill/>
        </p:spPr>
        <p:txBody>
          <a:bodyPr wrap="none" rtlCol="0">
            <a:spAutoFit/>
          </a:bodyPr>
          <a:lstStyle/>
          <a:p>
            <a:r>
              <a:rPr lang="en-GB" sz="4800" dirty="0">
                <a:latin typeface="Sylfaen" panose="010A0502050306030303" pitchFamily="18" charset="0"/>
                <a:cs typeface="Times New Roman" panose="02020603050405020304" pitchFamily="18" charset="0"/>
              </a:rPr>
              <a:t>COMPLETED FACILITIES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624" y="1184176"/>
            <a:ext cx="3437183" cy="169068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777" y="3747540"/>
            <a:ext cx="2881289" cy="216200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1090" y="1201428"/>
            <a:ext cx="2729552" cy="194968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77442" y="2971207"/>
            <a:ext cx="3440365"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latin typeface="Sylfaen" panose="010A0502050306030303" pitchFamily="18" charset="0"/>
              </a:rPr>
              <a:t> ‘’NENE TEREZA” AIRPORT </a:t>
            </a:r>
          </a:p>
          <a:p>
            <a:r>
              <a:rPr lang="en-GB" dirty="0">
                <a:latin typeface="Sylfaen" panose="010A0502050306030303" pitchFamily="18" charset="0"/>
              </a:rPr>
              <a:t>CONTROLL TOWER “A.N.T.A.” </a:t>
            </a:r>
          </a:p>
        </p:txBody>
      </p:sp>
      <p:sp>
        <p:nvSpPr>
          <p:cNvPr id="8" name="TextBox 7"/>
          <p:cNvSpPr txBox="1"/>
          <p:nvPr/>
        </p:nvSpPr>
        <p:spPr>
          <a:xfrm>
            <a:off x="1427726" y="6169549"/>
            <a:ext cx="142539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latin typeface="Sylfaen" panose="010A0502050306030303" pitchFamily="18" charset="0"/>
              </a:rPr>
              <a:t>PROFARM</a:t>
            </a:r>
            <a:r>
              <a:rPr lang="en-GB" dirty="0"/>
              <a:t>A</a:t>
            </a:r>
          </a:p>
        </p:txBody>
      </p:sp>
      <p:sp>
        <p:nvSpPr>
          <p:cNvPr id="9" name="TextBox 8"/>
          <p:cNvSpPr txBox="1"/>
          <p:nvPr/>
        </p:nvSpPr>
        <p:spPr>
          <a:xfrm>
            <a:off x="4598725" y="6169549"/>
            <a:ext cx="303480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latin typeface="Sylfaen" panose="010A0502050306030303" pitchFamily="18" charset="0"/>
              </a:rPr>
              <a:t>“NOVAL” PHARMACEUTIC</a:t>
            </a:r>
          </a:p>
        </p:txBody>
      </p:sp>
      <p:sp>
        <p:nvSpPr>
          <p:cNvPr id="10" name="TextBox 9"/>
          <p:cNvSpPr txBox="1"/>
          <p:nvPr/>
        </p:nvSpPr>
        <p:spPr>
          <a:xfrm>
            <a:off x="4912502" y="3260795"/>
            <a:ext cx="256672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latin typeface="Sylfaen" panose="010A0502050306030303" pitchFamily="18" charset="0"/>
              </a:rPr>
              <a:t>TID TOWER – TIRANA</a:t>
            </a:r>
          </a:p>
        </p:txBody>
      </p:sp>
      <p:pic>
        <p:nvPicPr>
          <p:cNvPr id="8194" name="Picture 2" descr="F:\POWERPOINT\TERMOIMPIANT\foto\Imi Farma\1.jpg"/>
          <p:cNvPicPr>
            <a:picLocks noChangeAspect="1" noChangeArrowheads="1"/>
          </p:cNvPicPr>
          <p:nvPr/>
        </p:nvPicPr>
        <p:blipFill>
          <a:blip r:embed="rId6" cstate="print"/>
          <a:srcRect/>
          <a:stretch>
            <a:fillRect/>
          </a:stretch>
        </p:blipFill>
        <p:spPr bwMode="auto">
          <a:xfrm>
            <a:off x="8443225" y="1127733"/>
            <a:ext cx="2926390" cy="2090278"/>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9106361" y="3421353"/>
            <a:ext cx="178927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latin typeface="Sylfaen" panose="010A0502050306030303" pitchFamily="18" charset="0"/>
              </a:rPr>
              <a:t>“IMI” PHARMA</a:t>
            </a:r>
          </a:p>
        </p:txBody>
      </p:sp>
      <p:pic>
        <p:nvPicPr>
          <p:cNvPr id="15" name="Picture 2"/>
          <p:cNvPicPr>
            <a:picLocks noChangeAspect="1" noChangeArrowheads="1"/>
          </p:cNvPicPr>
          <p:nvPr/>
        </p:nvPicPr>
        <p:blipFill>
          <a:blip r:embed="rId7" cstate="print"/>
          <a:srcRect/>
          <a:stretch>
            <a:fillRect/>
          </a:stretch>
        </p:blipFill>
        <p:spPr bwMode="auto">
          <a:xfrm>
            <a:off x="148139" y="123568"/>
            <a:ext cx="2496207" cy="959055"/>
          </a:xfrm>
          <a:prstGeom prst="rect">
            <a:avLst/>
          </a:prstGeom>
          <a:noFill/>
          <a:ln w="9525">
            <a:noFill/>
            <a:miter lim="800000"/>
            <a:headEnd/>
            <a:tailEnd/>
          </a:ln>
        </p:spPr>
      </p:pic>
      <p:pic>
        <p:nvPicPr>
          <p:cNvPr id="2051" name="Picture 3"/>
          <p:cNvPicPr>
            <a:picLocks noChangeAspect="1" noChangeArrowheads="1"/>
          </p:cNvPicPr>
          <p:nvPr/>
        </p:nvPicPr>
        <p:blipFill>
          <a:blip r:embed="rId8" cstate="print"/>
          <a:srcRect/>
          <a:stretch>
            <a:fillRect/>
          </a:stretch>
        </p:blipFill>
        <p:spPr bwMode="auto">
          <a:xfrm>
            <a:off x="8054236" y="3994028"/>
            <a:ext cx="3865469" cy="1630395"/>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8944056" y="5953235"/>
            <a:ext cx="208582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latin typeface="Sylfaen" panose="010A0502050306030303" pitchFamily="18" charset="0"/>
              </a:rPr>
              <a:t>OMEGA PHARMA</a:t>
            </a:r>
          </a:p>
        </p:txBody>
      </p:sp>
    </p:spTree>
    <p:extLst>
      <p:ext uri="{BB962C8B-B14F-4D97-AF65-F5344CB8AC3E}">
        <p14:creationId xmlns:p14="http://schemas.microsoft.com/office/powerpoint/2010/main" val="709082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492C52-4747-4682-9DC5-3A6FAC035D5C}"/>
              </a:ext>
            </a:extLst>
          </p:cNvPr>
          <p:cNvSpPr txBox="1"/>
          <p:nvPr/>
        </p:nvSpPr>
        <p:spPr>
          <a:xfrm>
            <a:off x="3522884" y="184729"/>
            <a:ext cx="7273914" cy="830997"/>
          </a:xfrm>
          <a:prstGeom prst="rect">
            <a:avLst/>
          </a:prstGeom>
          <a:noFill/>
        </p:spPr>
        <p:txBody>
          <a:bodyPr wrap="none" rtlCol="0">
            <a:spAutoFit/>
          </a:bodyPr>
          <a:lstStyle/>
          <a:p>
            <a:r>
              <a:rPr lang="en-GB" sz="4800" dirty="0">
                <a:latin typeface="Sylfaen" panose="010A0502050306030303" pitchFamily="18" charset="0"/>
                <a:cs typeface="Times New Roman" panose="02020603050405020304" pitchFamily="18" charset="0"/>
              </a:rPr>
              <a:t>COMPLETED FACILITIES</a:t>
            </a:r>
          </a:p>
        </p:txBody>
      </p:sp>
      <p:pic>
        <p:nvPicPr>
          <p:cNvPr id="3" name="Picture 2">
            <a:extLst>
              <a:ext uri="{FF2B5EF4-FFF2-40B4-BE49-F238E27FC236}">
                <a16:creationId xmlns:a16="http://schemas.microsoft.com/office/drawing/2014/main" id="{71DA1554-0F00-40C4-8256-ED5A69C96D38}"/>
              </a:ext>
            </a:extLst>
          </p:cNvPr>
          <p:cNvPicPr>
            <a:picLocks noChangeAspect="1" noChangeArrowheads="1"/>
          </p:cNvPicPr>
          <p:nvPr/>
        </p:nvPicPr>
        <p:blipFill>
          <a:blip r:embed="rId2" cstate="print"/>
          <a:srcRect/>
          <a:stretch>
            <a:fillRect/>
          </a:stretch>
        </p:blipFill>
        <p:spPr bwMode="auto">
          <a:xfrm>
            <a:off x="148139" y="123568"/>
            <a:ext cx="2496207" cy="959055"/>
          </a:xfrm>
          <a:prstGeom prst="rect">
            <a:avLst/>
          </a:prstGeom>
          <a:noFill/>
          <a:ln w="9525">
            <a:noFill/>
            <a:miter lim="800000"/>
            <a:headEnd/>
            <a:tailEnd/>
          </a:ln>
        </p:spPr>
      </p:pic>
      <p:sp>
        <p:nvSpPr>
          <p:cNvPr id="9" name="TextBox 8">
            <a:extLst>
              <a:ext uri="{FF2B5EF4-FFF2-40B4-BE49-F238E27FC236}">
                <a16:creationId xmlns:a16="http://schemas.microsoft.com/office/drawing/2014/main" id="{09119F3D-7795-4CA5-8C51-5EFAA93C550C}"/>
              </a:ext>
            </a:extLst>
          </p:cNvPr>
          <p:cNvSpPr txBox="1"/>
          <p:nvPr/>
        </p:nvSpPr>
        <p:spPr>
          <a:xfrm>
            <a:off x="677442" y="3218010"/>
            <a:ext cx="372743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latin typeface="Sylfaen" panose="010A0502050306030303" pitchFamily="18" charset="0"/>
              </a:rPr>
              <a:t>TIRANA UNIVERSITY HOSPITAL </a:t>
            </a:r>
          </a:p>
          <a:p>
            <a:r>
              <a:rPr lang="en-GB" dirty="0">
                <a:latin typeface="Sylfaen" panose="010A0502050306030303" pitchFamily="18" charset="0"/>
              </a:rPr>
              <a:t>CENTER “TUHC” A1 BUILDING</a:t>
            </a:r>
          </a:p>
        </p:txBody>
      </p:sp>
      <p:sp>
        <p:nvSpPr>
          <p:cNvPr id="10" name="TextBox 9">
            <a:extLst>
              <a:ext uri="{FF2B5EF4-FFF2-40B4-BE49-F238E27FC236}">
                <a16:creationId xmlns:a16="http://schemas.microsoft.com/office/drawing/2014/main" id="{7A98F0E2-CBA6-4489-9E6C-11225F8C1F67}"/>
              </a:ext>
            </a:extLst>
          </p:cNvPr>
          <p:cNvSpPr txBox="1"/>
          <p:nvPr/>
        </p:nvSpPr>
        <p:spPr>
          <a:xfrm>
            <a:off x="4888827" y="3218010"/>
            <a:ext cx="280345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latin typeface="Sylfaen" panose="010A0502050306030303" pitchFamily="18" charset="0"/>
              </a:rPr>
              <a:t>YURA CORPORATION FIER, ALBANIA</a:t>
            </a:r>
          </a:p>
        </p:txBody>
      </p:sp>
      <p:sp>
        <p:nvSpPr>
          <p:cNvPr id="11" name="TextBox 10">
            <a:extLst>
              <a:ext uri="{FF2B5EF4-FFF2-40B4-BE49-F238E27FC236}">
                <a16:creationId xmlns:a16="http://schemas.microsoft.com/office/drawing/2014/main" id="{4E924182-F32C-42BA-A2E9-670CE5A934BC}"/>
              </a:ext>
            </a:extLst>
          </p:cNvPr>
          <p:cNvSpPr txBox="1"/>
          <p:nvPr/>
        </p:nvSpPr>
        <p:spPr>
          <a:xfrm>
            <a:off x="8443224" y="3222140"/>
            <a:ext cx="292639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latin typeface="Sylfaen" panose="010A0502050306030303" pitchFamily="18" charset="0"/>
              </a:rPr>
              <a:t>“ROYAL EAGLE CASINO” </a:t>
            </a:r>
          </a:p>
          <a:p>
            <a:pPr algn="ctr"/>
            <a:r>
              <a:rPr lang="en-GB" dirty="0">
                <a:latin typeface="Sylfaen" panose="010A0502050306030303" pitchFamily="18" charset="0"/>
              </a:rPr>
              <a:t>MAK HOTEL ALBANIA</a:t>
            </a:r>
          </a:p>
        </p:txBody>
      </p:sp>
      <p:pic>
        <p:nvPicPr>
          <p:cNvPr id="13" name="Picture 12">
            <a:extLst>
              <a:ext uri="{FF2B5EF4-FFF2-40B4-BE49-F238E27FC236}">
                <a16:creationId xmlns:a16="http://schemas.microsoft.com/office/drawing/2014/main" id="{CA565E5A-749A-4496-9538-865C9241CA9B}"/>
              </a:ext>
            </a:extLst>
          </p:cNvPr>
          <p:cNvPicPr>
            <a:picLocks noChangeAspect="1"/>
          </p:cNvPicPr>
          <p:nvPr/>
        </p:nvPicPr>
        <p:blipFill>
          <a:blip r:embed="rId3"/>
          <a:stretch>
            <a:fillRect/>
          </a:stretch>
        </p:blipFill>
        <p:spPr>
          <a:xfrm>
            <a:off x="677442" y="1201428"/>
            <a:ext cx="3460445" cy="1847748"/>
          </a:xfrm>
          <a:prstGeom prst="rect">
            <a:avLst/>
          </a:prstGeom>
          <a:ln>
            <a:noFill/>
          </a:ln>
          <a:effectLst>
            <a:softEdge rad="112500"/>
          </a:effectLst>
        </p:spPr>
      </p:pic>
      <p:pic>
        <p:nvPicPr>
          <p:cNvPr id="1026" name="Picture 2" descr="Yura Corporation, fabrika koreane qe ka 600 te punesuar ne Fier - YouTube">
            <a:extLst>
              <a:ext uri="{FF2B5EF4-FFF2-40B4-BE49-F238E27FC236}">
                <a16:creationId xmlns:a16="http://schemas.microsoft.com/office/drawing/2014/main" id="{D74F2804-D39A-4FFD-B54D-AC45E5B7B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1884" y="1142782"/>
            <a:ext cx="3217344" cy="19481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1E1D389-7508-4538-9BD5-D153A37C7D7B}"/>
              </a:ext>
            </a:extLst>
          </p:cNvPr>
          <p:cNvPicPr>
            <a:picLocks noChangeAspect="1"/>
          </p:cNvPicPr>
          <p:nvPr/>
        </p:nvPicPr>
        <p:blipFill>
          <a:blip r:embed="rId5"/>
          <a:stretch>
            <a:fillRect/>
          </a:stretch>
        </p:blipFill>
        <p:spPr>
          <a:xfrm>
            <a:off x="8297748" y="1201428"/>
            <a:ext cx="3217343" cy="1821308"/>
          </a:xfrm>
          <a:prstGeom prst="rect">
            <a:avLst/>
          </a:prstGeom>
          <a:ln>
            <a:noFill/>
          </a:ln>
          <a:effectLst>
            <a:softEdge rad="112500"/>
          </a:effectLst>
        </p:spPr>
      </p:pic>
      <p:sp>
        <p:nvSpPr>
          <p:cNvPr id="19" name="TextBox 18">
            <a:extLst>
              <a:ext uri="{FF2B5EF4-FFF2-40B4-BE49-F238E27FC236}">
                <a16:creationId xmlns:a16="http://schemas.microsoft.com/office/drawing/2014/main" id="{A2DA0EDB-D5A9-4FDF-B029-16BAF05A7418}"/>
              </a:ext>
            </a:extLst>
          </p:cNvPr>
          <p:cNvSpPr txBox="1"/>
          <p:nvPr/>
        </p:nvSpPr>
        <p:spPr>
          <a:xfrm>
            <a:off x="1005935" y="6115532"/>
            <a:ext cx="280345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latin typeface="Sylfaen" panose="010A0502050306030303" pitchFamily="18" charset="0"/>
              </a:rPr>
              <a:t>INSIFA LTD DURRES, ALBANIA</a:t>
            </a:r>
          </a:p>
        </p:txBody>
      </p:sp>
      <p:pic>
        <p:nvPicPr>
          <p:cNvPr id="20" name="Picture 19">
            <a:extLst>
              <a:ext uri="{FF2B5EF4-FFF2-40B4-BE49-F238E27FC236}">
                <a16:creationId xmlns:a16="http://schemas.microsoft.com/office/drawing/2014/main" id="{77DA4E61-A43B-4536-BF02-F6BBEA2B9B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942" y="3956362"/>
            <a:ext cx="3265444" cy="2067150"/>
          </a:xfrm>
          <a:prstGeom prst="rect">
            <a:avLst/>
          </a:prstGeom>
          <a:ln>
            <a:noFill/>
          </a:ln>
          <a:effectLst>
            <a:softEdge rad="112500"/>
          </a:effectLst>
        </p:spPr>
      </p:pic>
    </p:spTree>
    <p:extLst>
      <p:ext uri="{BB962C8B-B14F-4D97-AF65-F5344CB8AC3E}">
        <p14:creationId xmlns:p14="http://schemas.microsoft.com/office/powerpoint/2010/main" val="1837322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07E061-C6C3-4F7F-92EC-0DBA77588087}"/>
              </a:ext>
            </a:extLst>
          </p:cNvPr>
          <p:cNvSpPr txBox="1"/>
          <p:nvPr/>
        </p:nvSpPr>
        <p:spPr>
          <a:xfrm>
            <a:off x="4016660" y="251626"/>
            <a:ext cx="6107762" cy="830997"/>
          </a:xfrm>
          <a:prstGeom prst="rect">
            <a:avLst/>
          </a:prstGeom>
          <a:noFill/>
        </p:spPr>
        <p:txBody>
          <a:bodyPr wrap="none" rtlCol="0">
            <a:spAutoFit/>
          </a:bodyPr>
          <a:lstStyle/>
          <a:p>
            <a:r>
              <a:rPr lang="en-GB" sz="4800" dirty="0">
                <a:latin typeface="Sylfaen" panose="010A0502050306030303" pitchFamily="18" charset="0"/>
                <a:cs typeface="Times New Roman" panose="02020603050405020304" pitchFamily="18" charset="0"/>
              </a:rPr>
              <a:t>ONGOING PROJECTS</a:t>
            </a:r>
          </a:p>
        </p:txBody>
      </p:sp>
      <p:pic>
        <p:nvPicPr>
          <p:cNvPr id="3" name="Picture 2">
            <a:extLst>
              <a:ext uri="{FF2B5EF4-FFF2-40B4-BE49-F238E27FC236}">
                <a16:creationId xmlns:a16="http://schemas.microsoft.com/office/drawing/2014/main" id="{75C77694-1689-453F-A8D8-A1682274B712}"/>
              </a:ext>
            </a:extLst>
          </p:cNvPr>
          <p:cNvPicPr>
            <a:picLocks noChangeAspect="1" noChangeArrowheads="1"/>
          </p:cNvPicPr>
          <p:nvPr/>
        </p:nvPicPr>
        <p:blipFill>
          <a:blip r:embed="rId2" cstate="print"/>
          <a:srcRect/>
          <a:stretch>
            <a:fillRect/>
          </a:stretch>
        </p:blipFill>
        <p:spPr bwMode="auto">
          <a:xfrm>
            <a:off x="148139" y="123568"/>
            <a:ext cx="2496207" cy="959055"/>
          </a:xfrm>
          <a:prstGeom prst="rect">
            <a:avLst/>
          </a:prstGeom>
          <a:noFill/>
          <a:ln w="9525">
            <a:noFill/>
            <a:miter lim="800000"/>
            <a:headEnd/>
            <a:tailEnd/>
          </a:ln>
        </p:spPr>
      </p:pic>
      <p:sp>
        <p:nvSpPr>
          <p:cNvPr id="4" name="TextBox 3">
            <a:extLst>
              <a:ext uri="{FF2B5EF4-FFF2-40B4-BE49-F238E27FC236}">
                <a16:creationId xmlns:a16="http://schemas.microsoft.com/office/drawing/2014/main" id="{52FF3AFC-680A-4A1F-805C-97ACDECB6126}"/>
              </a:ext>
            </a:extLst>
          </p:cNvPr>
          <p:cNvSpPr txBox="1"/>
          <p:nvPr/>
        </p:nvSpPr>
        <p:spPr>
          <a:xfrm>
            <a:off x="1392574" y="4229447"/>
            <a:ext cx="3667091"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latin typeface="Sylfaen" panose="010A0502050306030303" pitchFamily="18" charset="0"/>
              </a:rPr>
              <a:t>TIRANA UNIVERSITY HOSPITAL </a:t>
            </a:r>
          </a:p>
          <a:p>
            <a:r>
              <a:rPr lang="en-GB" dirty="0">
                <a:latin typeface="Sylfaen" panose="010A0502050306030303" pitchFamily="18" charset="0"/>
              </a:rPr>
              <a:t>CENTER “TUHC” A2 BUILDING</a:t>
            </a:r>
          </a:p>
        </p:txBody>
      </p:sp>
      <p:sp>
        <p:nvSpPr>
          <p:cNvPr id="5" name="TextBox 4">
            <a:extLst>
              <a:ext uri="{FF2B5EF4-FFF2-40B4-BE49-F238E27FC236}">
                <a16:creationId xmlns:a16="http://schemas.microsoft.com/office/drawing/2014/main" id="{D6060CCE-A1A2-4D56-9DCF-D36B89D63984}"/>
              </a:ext>
            </a:extLst>
          </p:cNvPr>
          <p:cNvSpPr txBox="1"/>
          <p:nvPr/>
        </p:nvSpPr>
        <p:spPr>
          <a:xfrm>
            <a:off x="7482016" y="4229447"/>
            <a:ext cx="292639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latin typeface="Sylfaen" panose="010A0502050306030303" pitchFamily="18" charset="0"/>
              </a:rPr>
              <a:t>“AIR ALBANIA CASINO” </a:t>
            </a:r>
          </a:p>
          <a:p>
            <a:pPr algn="ctr"/>
            <a:r>
              <a:rPr lang="en-GB" dirty="0">
                <a:latin typeface="Sylfaen" panose="010A0502050306030303" pitchFamily="18" charset="0"/>
              </a:rPr>
              <a:t>TIRANA,ALBANIA</a:t>
            </a:r>
          </a:p>
        </p:txBody>
      </p:sp>
      <p:pic>
        <p:nvPicPr>
          <p:cNvPr id="9" name="Picture 8">
            <a:extLst>
              <a:ext uri="{FF2B5EF4-FFF2-40B4-BE49-F238E27FC236}">
                <a16:creationId xmlns:a16="http://schemas.microsoft.com/office/drawing/2014/main" id="{67CAE185-E18A-4061-A00D-CA842ECAD6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873" y="1493472"/>
            <a:ext cx="4208491" cy="2270162"/>
          </a:xfrm>
          <a:prstGeom prst="rect">
            <a:avLst/>
          </a:prstGeom>
          <a:ln>
            <a:noFill/>
          </a:ln>
          <a:effectLst>
            <a:softEdge rad="112500"/>
          </a:effectLst>
        </p:spPr>
      </p:pic>
      <p:pic>
        <p:nvPicPr>
          <p:cNvPr id="2052" name="Picture 4">
            <a:extLst>
              <a:ext uri="{FF2B5EF4-FFF2-40B4-BE49-F238E27FC236}">
                <a16:creationId xmlns:a16="http://schemas.microsoft.com/office/drawing/2014/main" id="{43186376-96E6-4E60-92ED-FD5A18F71D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1638" y="1225932"/>
            <a:ext cx="4025221" cy="27709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240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59391" y="317680"/>
            <a:ext cx="7651454" cy="40011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it-IT" sz="2000" dirty="0">
                <a:latin typeface="Sylfaen" panose="010A0502050306030303" pitchFamily="18" charset="0"/>
              </a:rPr>
              <a:t>Pharmaceutical Manufacturing Factory " NOVAL ", Xhafzotaj, Durrës</a:t>
            </a:r>
            <a:endParaRPr lang="en-GB" sz="2000" dirty="0">
              <a:latin typeface="Sylfaen" panose="010A0502050306030303" pitchFamily="18" charset="0"/>
            </a:endParaRPr>
          </a:p>
        </p:txBody>
      </p:sp>
      <p:sp>
        <p:nvSpPr>
          <p:cNvPr id="8" name="TextBox 7"/>
          <p:cNvSpPr txBox="1"/>
          <p:nvPr/>
        </p:nvSpPr>
        <p:spPr>
          <a:xfrm>
            <a:off x="4744991" y="4268616"/>
            <a:ext cx="7265854"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Sylfaen" panose="010A0502050306030303" pitchFamily="18" charset="0"/>
              </a:rPr>
              <a:t>Supply / Installation / Design of Heating / Cooling systems and Ventilation (HVAC);</a:t>
            </a:r>
          </a:p>
          <a:p>
            <a:r>
              <a:rPr lang="en-US" dirty="0">
                <a:latin typeface="Sylfaen" panose="010A0502050306030303" pitchFamily="18" charset="0"/>
              </a:rPr>
              <a:t>Fire protection, Hydraulic and Drainage systems</a:t>
            </a:r>
            <a:r>
              <a:rPr lang="en-GB" dirty="0">
                <a:latin typeface="Sylfaen" panose="010A0502050306030303" pitchFamily="18" charset="0"/>
              </a:rPr>
              <a:t>;</a:t>
            </a:r>
          </a:p>
          <a:p>
            <a:r>
              <a:rPr lang="en-US" dirty="0">
                <a:latin typeface="Sylfaen" panose="010A0502050306030303" pitchFamily="18" charset="0"/>
              </a:rPr>
              <a:t>Steam production station and distribution system</a:t>
            </a:r>
            <a:r>
              <a:rPr lang="en-GB" dirty="0">
                <a:latin typeface="Sylfaen" panose="010A0502050306030303" pitchFamily="18" charset="0"/>
              </a:rPr>
              <a:t>;  </a:t>
            </a:r>
          </a:p>
          <a:p>
            <a:r>
              <a:rPr lang="en-US" dirty="0">
                <a:latin typeface="Sylfaen" panose="010A0502050306030303" pitchFamily="18" charset="0"/>
              </a:rPr>
              <a:t>Pharmaceutical water production and its distribution system</a:t>
            </a:r>
            <a:r>
              <a:rPr lang="en-GB" dirty="0">
                <a:latin typeface="Sylfaen" panose="010A0502050306030303" pitchFamily="18" charset="0"/>
              </a:rPr>
              <a:t>; </a:t>
            </a:r>
          </a:p>
          <a:p>
            <a:r>
              <a:rPr lang="en-US" dirty="0">
                <a:latin typeface="Sylfaen" panose="010A0502050306030303" pitchFamily="18" charset="0"/>
              </a:rPr>
              <a:t>Automation of technology. Start-up and projects according to the fact</a:t>
            </a:r>
            <a:r>
              <a:rPr lang="en-GB" dirty="0">
                <a:latin typeface="Sylfaen" panose="010A0502050306030303" pitchFamily="18" charset="0"/>
              </a:rPr>
              <a:t>;</a:t>
            </a:r>
          </a:p>
          <a:p>
            <a:endParaRPr lang="en-GB" dirty="0">
              <a:latin typeface="Sylfaen" panose="010A0502050306030303" pitchFamily="18" charset="0"/>
            </a:endParaRPr>
          </a:p>
          <a:p>
            <a:r>
              <a:rPr lang="en-GB" i="1" dirty="0">
                <a:latin typeface="Sylfaen" panose="010A0502050306030303" pitchFamily="18" charset="0"/>
              </a:rPr>
              <a:t>Period 2016-2017</a:t>
            </a:r>
            <a:r>
              <a:rPr lang="en-GB" dirty="0"/>
              <a:t>	 		</a:t>
            </a:r>
            <a:endParaRPr lang="en-GB" i="1" dirty="0"/>
          </a:p>
        </p:txBody>
      </p:sp>
      <p:pic>
        <p:nvPicPr>
          <p:cNvPr id="9" name="Picture 2"/>
          <p:cNvPicPr>
            <a:picLocks noChangeAspect="1" noChangeArrowheads="1"/>
          </p:cNvPicPr>
          <p:nvPr/>
        </p:nvPicPr>
        <p:blipFill>
          <a:blip r:embed="rId2" cstate="print"/>
          <a:srcRect/>
          <a:stretch>
            <a:fillRect/>
          </a:stretch>
        </p:blipFill>
        <p:spPr bwMode="auto">
          <a:xfrm>
            <a:off x="148139" y="123568"/>
            <a:ext cx="2496207" cy="959055"/>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10147899" y="1035170"/>
            <a:ext cx="1862946" cy="2170713"/>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7767455" y="1078303"/>
            <a:ext cx="2282320" cy="1641804"/>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8178575" y="2759139"/>
            <a:ext cx="2080825" cy="1416260"/>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385102" y="2937286"/>
            <a:ext cx="2477704" cy="1620508"/>
          </a:xfrm>
          <a:prstGeom prst="rect">
            <a:avLst/>
          </a:prstGeom>
          <a:noFill/>
          <a:ln w="9525">
            <a:noFill/>
            <a:miter lim="800000"/>
            <a:headEnd/>
            <a:tailEnd/>
          </a:ln>
        </p:spPr>
      </p:pic>
      <p:pic>
        <p:nvPicPr>
          <p:cNvPr id="3078" name="Picture 6"/>
          <p:cNvPicPr>
            <a:picLocks noChangeAspect="1" noChangeArrowheads="1"/>
          </p:cNvPicPr>
          <p:nvPr/>
        </p:nvPicPr>
        <p:blipFill>
          <a:blip r:embed="rId7" cstate="print"/>
          <a:srcRect/>
          <a:stretch>
            <a:fillRect/>
          </a:stretch>
        </p:blipFill>
        <p:spPr bwMode="auto">
          <a:xfrm>
            <a:off x="4881829" y="1043796"/>
            <a:ext cx="2650201" cy="1622125"/>
          </a:xfrm>
          <a:prstGeom prst="rect">
            <a:avLst/>
          </a:prstGeom>
          <a:noFill/>
          <a:ln w="9525">
            <a:noFill/>
            <a:miter lim="800000"/>
            <a:headEnd/>
            <a:tailEnd/>
          </a:ln>
        </p:spPr>
      </p:pic>
      <p:pic>
        <p:nvPicPr>
          <p:cNvPr id="3079" name="Picture 7"/>
          <p:cNvPicPr>
            <a:picLocks noChangeAspect="1" noChangeArrowheads="1"/>
          </p:cNvPicPr>
          <p:nvPr/>
        </p:nvPicPr>
        <p:blipFill>
          <a:blip r:embed="rId8" cstate="print"/>
          <a:srcRect/>
          <a:stretch>
            <a:fillRect/>
          </a:stretch>
        </p:blipFill>
        <p:spPr bwMode="auto">
          <a:xfrm>
            <a:off x="5926347" y="2646491"/>
            <a:ext cx="2122098" cy="1433803"/>
          </a:xfrm>
          <a:prstGeom prst="rect">
            <a:avLst/>
          </a:prstGeom>
          <a:noFill/>
          <a:ln w="9525">
            <a:noFill/>
            <a:miter lim="800000"/>
            <a:headEnd/>
            <a:tailEnd/>
          </a:ln>
        </p:spPr>
      </p:pic>
      <p:pic>
        <p:nvPicPr>
          <p:cNvPr id="3080" name="Picture 8"/>
          <p:cNvPicPr>
            <a:picLocks noChangeAspect="1" noChangeArrowheads="1"/>
          </p:cNvPicPr>
          <p:nvPr/>
        </p:nvPicPr>
        <p:blipFill>
          <a:blip r:embed="rId9" cstate="print"/>
          <a:srcRect/>
          <a:stretch>
            <a:fillRect/>
          </a:stretch>
        </p:blipFill>
        <p:spPr bwMode="auto">
          <a:xfrm>
            <a:off x="244303" y="4589371"/>
            <a:ext cx="3989369" cy="2165111"/>
          </a:xfrm>
          <a:prstGeom prst="rect">
            <a:avLst/>
          </a:prstGeom>
          <a:noFill/>
          <a:ln w="9525">
            <a:noFill/>
            <a:miter lim="800000"/>
            <a:headEnd/>
            <a:tailEnd/>
          </a:ln>
        </p:spPr>
      </p:pic>
      <p:pic>
        <p:nvPicPr>
          <p:cNvPr id="3081" name="Picture 9"/>
          <p:cNvPicPr>
            <a:picLocks noChangeAspect="1" noChangeArrowheads="1"/>
          </p:cNvPicPr>
          <p:nvPr/>
        </p:nvPicPr>
        <p:blipFill>
          <a:blip r:embed="rId10" cstate="print"/>
          <a:srcRect/>
          <a:stretch>
            <a:fillRect/>
          </a:stretch>
        </p:blipFill>
        <p:spPr bwMode="auto">
          <a:xfrm>
            <a:off x="274896" y="1114200"/>
            <a:ext cx="4084495" cy="1791509"/>
          </a:xfrm>
          <a:prstGeom prst="rect">
            <a:avLst/>
          </a:prstGeom>
          <a:noFill/>
          <a:ln w="9525">
            <a:noFill/>
            <a:miter lim="800000"/>
            <a:headEnd/>
            <a:tailEnd/>
          </a:ln>
        </p:spPr>
      </p:pic>
      <p:pic>
        <p:nvPicPr>
          <p:cNvPr id="3082" name="Picture 10"/>
          <p:cNvPicPr>
            <a:picLocks noChangeAspect="1" noChangeArrowheads="1"/>
          </p:cNvPicPr>
          <p:nvPr/>
        </p:nvPicPr>
        <p:blipFill>
          <a:blip r:embed="rId11" cstate="print"/>
          <a:srcRect/>
          <a:stretch>
            <a:fillRect/>
          </a:stretch>
        </p:blipFill>
        <p:spPr bwMode="auto">
          <a:xfrm>
            <a:off x="2973012" y="2380889"/>
            <a:ext cx="2810090" cy="1699405"/>
          </a:xfrm>
          <a:prstGeom prst="rect">
            <a:avLst/>
          </a:prstGeom>
          <a:noFill/>
          <a:ln w="9525">
            <a:noFill/>
            <a:miter lim="800000"/>
            <a:headEnd/>
            <a:tailEnd/>
          </a:ln>
        </p:spPr>
      </p:pic>
    </p:spTree>
    <p:extLst>
      <p:ext uri="{BB962C8B-B14F-4D97-AF65-F5344CB8AC3E}">
        <p14:creationId xmlns:p14="http://schemas.microsoft.com/office/powerpoint/2010/main" val="2219335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3372" y="4431596"/>
            <a:ext cx="6139147" cy="233910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latin typeface="Sylfaen" panose="010A0502050306030303" pitchFamily="18" charset="0"/>
              </a:rPr>
              <a:t>Supply / Installation / Design of Heating / Cooling systems and Ventilation (HVAC);</a:t>
            </a:r>
          </a:p>
          <a:p>
            <a:r>
              <a:rPr lang="en-US" sz="1600" dirty="0">
                <a:latin typeface="Sylfaen" panose="010A0502050306030303" pitchFamily="18" charset="0"/>
              </a:rPr>
              <a:t>Fire protection, Hydraulic and Drainage systems</a:t>
            </a:r>
            <a:r>
              <a:rPr lang="en-GB" sz="1600" dirty="0">
                <a:latin typeface="Sylfaen" panose="010A0502050306030303" pitchFamily="18" charset="0"/>
              </a:rPr>
              <a:t>;</a:t>
            </a:r>
          </a:p>
          <a:p>
            <a:r>
              <a:rPr lang="en-US" sz="1600" dirty="0">
                <a:latin typeface="Sylfaen" panose="010A0502050306030303" pitchFamily="18" charset="0"/>
              </a:rPr>
              <a:t>Steam production station and distribution system</a:t>
            </a:r>
            <a:r>
              <a:rPr lang="en-GB" sz="1600" dirty="0">
                <a:latin typeface="Sylfaen" panose="010A0502050306030303" pitchFamily="18" charset="0"/>
              </a:rPr>
              <a:t>;  </a:t>
            </a:r>
          </a:p>
          <a:p>
            <a:r>
              <a:rPr lang="en-US" sz="1600" dirty="0">
                <a:latin typeface="Sylfaen" panose="010A0502050306030303" pitchFamily="18" charset="0"/>
              </a:rPr>
              <a:t>Pharmaceutical water production and its distribution system</a:t>
            </a:r>
            <a:r>
              <a:rPr lang="en-GB" sz="1600" dirty="0">
                <a:latin typeface="Sylfaen" panose="010A0502050306030303" pitchFamily="18" charset="0"/>
              </a:rPr>
              <a:t>; </a:t>
            </a:r>
          </a:p>
          <a:p>
            <a:r>
              <a:rPr lang="en-US" sz="1600" dirty="0">
                <a:latin typeface="Sylfaen" panose="010A0502050306030303" pitchFamily="18" charset="0"/>
              </a:rPr>
              <a:t>Automation of technology. Start-up and projects according to the fact</a:t>
            </a:r>
            <a:r>
              <a:rPr lang="en-GB" sz="1600" dirty="0">
                <a:latin typeface="Sylfaen" panose="010A0502050306030303" pitchFamily="18" charset="0"/>
              </a:rPr>
              <a:t>;</a:t>
            </a:r>
          </a:p>
          <a:p>
            <a:endParaRPr lang="en-GB" sz="1600" i="1" dirty="0"/>
          </a:p>
          <a:p>
            <a:r>
              <a:rPr lang="en-GB" sz="1600" i="1" dirty="0">
                <a:latin typeface="Sylfaen" panose="010A0502050306030303" pitchFamily="18" charset="0"/>
              </a:rPr>
              <a:t>Period 2009-2011</a:t>
            </a:r>
            <a:r>
              <a:rPr lang="en-GB" i="1" dirty="0"/>
              <a:t>	</a:t>
            </a:r>
          </a:p>
        </p:txBody>
      </p:sp>
      <p:pic>
        <p:nvPicPr>
          <p:cNvPr id="2051" name="Picture 3" descr="F:\POWERPOINT\TERMOIMPIANT\foto\2 - Aeroporti + Anta\7.jpg"/>
          <p:cNvPicPr>
            <a:picLocks noChangeAspect="1" noChangeArrowheads="1"/>
          </p:cNvPicPr>
          <p:nvPr/>
        </p:nvPicPr>
        <p:blipFill>
          <a:blip r:embed="rId2" cstate="print"/>
          <a:srcRect/>
          <a:stretch>
            <a:fillRect/>
          </a:stretch>
        </p:blipFill>
        <p:spPr bwMode="auto">
          <a:xfrm>
            <a:off x="3498276" y="1020860"/>
            <a:ext cx="4152900" cy="3111666"/>
          </a:xfrm>
          <a:prstGeom prst="rect">
            <a:avLst/>
          </a:prstGeom>
          <a:ln>
            <a:noFill/>
          </a:ln>
          <a:effectLst>
            <a:softEdge rad="112500"/>
          </a:effectLst>
        </p:spPr>
      </p:pic>
      <p:pic>
        <p:nvPicPr>
          <p:cNvPr id="2053" name="Picture 5" descr="F:\POWERPOINT\TERMOIMPIANT\foto\2 - Aeroporti + Anta\1.jpg"/>
          <p:cNvPicPr>
            <a:picLocks noChangeAspect="1" noChangeArrowheads="1"/>
          </p:cNvPicPr>
          <p:nvPr/>
        </p:nvPicPr>
        <p:blipFill>
          <a:blip r:embed="rId3" cstate="print"/>
          <a:srcRect/>
          <a:stretch>
            <a:fillRect/>
          </a:stretch>
        </p:blipFill>
        <p:spPr bwMode="auto">
          <a:xfrm>
            <a:off x="-72075" y="1167872"/>
            <a:ext cx="3570351" cy="2675177"/>
          </a:xfrm>
          <a:prstGeom prst="rect">
            <a:avLst/>
          </a:prstGeom>
          <a:ln>
            <a:noFill/>
          </a:ln>
          <a:effectLst>
            <a:softEdge rad="11250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1176" y="1009391"/>
            <a:ext cx="4168208" cy="3123135"/>
          </a:xfrm>
          <a:prstGeom prst="rect">
            <a:avLst/>
          </a:prstGeom>
          <a:ln>
            <a:noFill/>
          </a:ln>
          <a:effectLst>
            <a:softEdge rad="112500"/>
          </a:effectLst>
        </p:spPr>
      </p:pic>
      <p:sp>
        <p:nvSpPr>
          <p:cNvPr id="9" name="TextBox 8"/>
          <p:cNvSpPr txBox="1"/>
          <p:nvPr/>
        </p:nvSpPr>
        <p:spPr>
          <a:xfrm>
            <a:off x="4419042" y="417799"/>
            <a:ext cx="7295441"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2000" dirty="0">
                <a:latin typeface="Sylfaen" panose="010A0502050306030303" pitchFamily="18" charset="0"/>
              </a:rPr>
              <a:t>‘Nene Tereza’ Airport , Pasanger Terminal and Cargo, ANTA</a:t>
            </a:r>
            <a:endParaRPr lang="en-GB" sz="2000" dirty="0">
              <a:latin typeface="Sylfaen" panose="010A0502050306030303"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8052" y="4178353"/>
            <a:ext cx="4970709" cy="2641578"/>
          </a:xfrm>
          <a:prstGeom prst="rect">
            <a:avLst/>
          </a:prstGeom>
          <a:ln>
            <a:noFill/>
          </a:ln>
          <a:effectLst>
            <a:softEdge rad="112500"/>
          </a:effectLst>
        </p:spPr>
      </p:pic>
      <p:pic>
        <p:nvPicPr>
          <p:cNvPr id="11" name="Picture 2"/>
          <p:cNvPicPr>
            <a:picLocks noChangeAspect="1" noChangeArrowheads="1"/>
          </p:cNvPicPr>
          <p:nvPr/>
        </p:nvPicPr>
        <p:blipFill>
          <a:blip r:embed="rId6" cstate="print"/>
          <a:srcRect/>
          <a:stretch>
            <a:fillRect/>
          </a:stretch>
        </p:blipFill>
        <p:spPr bwMode="auto">
          <a:xfrm>
            <a:off x="148139" y="123568"/>
            <a:ext cx="2496207" cy="959055"/>
          </a:xfrm>
          <a:prstGeom prst="rect">
            <a:avLst/>
          </a:prstGeom>
          <a:noFill/>
          <a:ln w="9525">
            <a:noFill/>
            <a:miter lim="800000"/>
            <a:headEnd/>
            <a:tailEnd/>
          </a:ln>
        </p:spPr>
      </p:pic>
    </p:spTree>
    <p:extLst>
      <p:ext uri="{BB962C8B-B14F-4D97-AF65-F5344CB8AC3E}">
        <p14:creationId xmlns:p14="http://schemas.microsoft.com/office/powerpoint/2010/main" val="3461726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FC4802-4606-42AF-8C3A-539CA72F58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0661" y="2722932"/>
            <a:ext cx="2786064" cy="1742830"/>
          </a:xfrm>
          <a:prstGeom prst="rect">
            <a:avLst/>
          </a:prstGeom>
          <a:ln>
            <a:noFill/>
          </a:ln>
          <a:effectLst>
            <a:softEdge rad="112500"/>
          </a:effectLst>
        </p:spPr>
      </p:pic>
      <p:pic>
        <p:nvPicPr>
          <p:cNvPr id="6" name="Picture 5">
            <a:extLst>
              <a:ext uri="{FF2B5EF4-FFF2-40B4-BE49-F238E27FC236}">
                <a16:creationId xmlns:a16="http://schemas.microsoft.com/office/drawing/2014/main" id="{AE0CA7DB-C7F4-4B95-B6DD-46074CAF88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59" y="4085493"/>
            <a:ext cx="4040554" cy="2772507"/>
          </a:xfrm>
          <a:prstGeom prst="rect">
            <a:avLst/>
          </a:prstGeom>
          <a:ln>
            <a:noFill/>
          </a:ln>
          <a:effectLst>
            <a:softEdge rad="112500"/>
          </a:effectLst>
        </p:spPr>
      </p:pic>
      <p:pic>
        <p:nvPicPr>
          <p:cNvPr id="8" name="Picture 7">
            <a:extLst>
              <a:ext uri="{FF2B5EF4-FFF2-40B4-BE49-F238E27FC236}">
                <a16:creationId xmlns:a16="http://schemas.microsoft.com/office/drawing/2014/main" id="{F6D7437D-66F9-4259-BF6B-5E471E41D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263" y="4465762"/>
            <a:ext cx="3434860" cy="2346081"/>
          </a:xfrm>
          <a:prstGeom prst="rect">
            <a:avLst/>
          </a:prstGeom>
          <a:ln>
            <a:noFill/>
          </a:ln>
          <a:effectLst>
            <a:softEdge rad="112500"/>
          </a:effectLst>
        </p:spPr>
      </p:pic>
      <p:pic>
        <p:nvPicPr>
          <p:cNvPr id="10" name="Picture 9">
            <a:extLst>
              <a:ext uri="{FF2B5EF4-FFF2-40B4-BE49-F238E27FC236}">
                <a16:creationId xmlns:a16="http://schemas.microsoft.com/office/drawing/2014/main" id="{7FAC42FE-AE26-4AF0-923D-914B2C805E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2975" y="4021136"/>
            <a:ext cx="3907700" cy="2772507"/>
          </a:xfrm>
          <a:prstGeom prst="rect">
            <a:avLst/>
          </a:prstGeom>
          <a:ln>
            <a:noFill/>
          </a:ln>
          <a:effectLst>
            <a:softEdge rad="112500"/>
          </a:effectLst>
        </p:spPr>
      </p:pic>
      <p:pic>
        <p:nvPicPr>
          <p:cNvPr id="3" name="Picture 2">
            <a:extLst>
              <a:ext uri="{FF2B5EF4-FFF2-40B4-BE49-F238E27FC236}">
                <a16:creationId xmlns:a16="http://schemas.microsoft.com/office/drawing/2014/main" id="{80061422-B4C4-473E-AECF-33B4355BBF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00" y="1794730"/>
            <a:ext cx="2786064" cy="2226406"/>
          </a:xfrm>
          <a:prstGeom prst="rect">
            <a:avLst/>
          </a:prstGeom>
          <a:ln>
            <a:noFill/>
          </a:ln>
          <a:effectLst>
            <a:softEdge rad="112500"/>
          </a:effectLst>
        </p:spPr>
      </p:pic>
      <p:pic>
        <p:nvPicPr>
          <p:cNvPr id="7" name="Picture 6">
            <a:extLst>
              <a:ext uri="{FF2B5EF4-FFF2-40B4-BE49-F238E27FC236}">
                <a16:creationId xmlns:a16="http://schemas.microsoft.com/office/drawing/2014/main" id="{0A87A4D4-8822-443E-AF2E-2AC3374487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77438" y="461108"/>
            <a:ext cx="3165962" cy="2346080"/>
          </a:xfrm>
          <a:prstGeom prst="rect">
            <a:avLst/>
          </a:prstGeom>
          <a:ln>
            <a:noFill/>
          </a:ln>
          <a:effectLst>
            <a:softEdge rad="112500"/>
          </a:effectLst>
        </p:spPr>
      </p:pic>
      <p:pic>
        <p:nvPicPr>
          <p:cNvPr id="11" name="Picture 10">
            <a:extLst>
              <a:ext uri="{FF2B5EF4-FFF2-40B4-BE49-F238E27FC236}">
                <a16:creationId xmlns:a16="http://schemas.microsoft.com/office/drawing/2014/main" id="{861DC263-9564-4692-A4AE-859F17B495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689" y="211016"/>
            <a:ext cx="2237887" cy="1519357"/>
          </a:xfrm>
          <a:prstGeom prst="rect">
            <a:avLst/>
          </a:prstGeom>
          <a:ln>
            <a:noFill/>
          </a:ln>
          <a:effectLst>
            <a:softEdge rad="112500"/>
          </a:effectLst>
        </p:spPr>
      </p:pic>
      <p:pic>
        <p:nvPicPr>
          <p:cNvPr id="15" name="Picture 14">
            <a:extLst>
              <a:ext uri="{FF2B5EF4-FFF2-40B4-BE49-F238E27FC236}">
                <a16:creationId xmlns:a16="http://schemas.microsoft.com/office/drawing/2014/main" id="{776861C1-48EE-44D1-827C-4C1E2E41B5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99548" y="521556"/>
            <a:ext cx="4676719" cy="3253274"/>
          </a:xfrm>
          <a:prstGeom prst="rect">
            <a:avLst/>
          </a:prstGeom>
          <a:ln>
            <a:noFill/>
          </a:ln>
          <a:effectLst>
            <a:softEdge rad="112500"/>
          </a:effectLst>
        </p:spPr>
      </p:pic>
      <p:sp>
        <p:nvSpPr>
          <p:cNvPr id="16" name="TextBox 15">
            <a:extLst>
              <a:ext uri="{FF2B5EF4-FFF2-40B4-BE49-F238E27FC236}">
                <a16:creationId xmlns:a16="http://schemas.microsoft.com/office/drawing/2014/main" id="{AB505C27-32C4-4E37-A802-639BB7E1DB54}"/>
              </a:ext>
            </a:extLst>
          </p:cNvPr>
          <p:cNvSpPr txBox="1"/>
          <p:nvPr/>
        </p:nvSpPr>
        <p:spPr>
          <a:xfrm>
            <a:off x="4708211" y="77419"/>
            <a:ext cx="7295441"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2000" dirty="0">
                <a:latin typeface="Sylfaen" panose="010A0502050306030303" pitchFamily="18" charset="0"/>
              </a:rPr>
              <a:t>‘Nene Tereza’ Airport , Pasanger Terminal and Cargo, ANTA</a:t>
            </a:r>
            <a:endParaRPr lang="en-GB" sz="2000" dirty="0">
              <a:latin typeface="Sylfaen" panose="010A0502050306030303" pitchFamily="18" charset="0"/>
            </a:endParaRPr>
          </a:p>
        </p:txBody>
      </p:sp>
    </p:spTree>
    <p:extLst>
      <p:ext uri="{BB962C8B-B14F-4D97-AF65-F5344CB8AC3E}">
        <p14:creationId xmlns:p14="http://schemas.microsoft.com/office/powerpoint/2010/main" val="187827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0E54F5-2353-4497-969D-09F1F236EBC7}"/>
              </a:ext>
            </a:extLst>
          </p:cNvPr>
          <p:cNvSpPr txBox="1"/>
          <p:nvPr/>
        </p:nvSpPr>
        <p:spPr>
          <a:xfrm>
            <a:off x="4809811" y="97369"/>
            <a:ext cx="7295441"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2000" dirty="0">
                <a:latin typeface="Sylfaen" panose="010A0502050306030303" pitchFamily="18" charset="0"/>
              </a:rPr>
              <a:t>‘Nene Tereza’ Airport , Pasanger Terminal and Cargo, ANTA</a:t>
            </a:r>
            <a:endParaRPr lang="en-GB" sz="2000" dirty="0">
              <a:latin typeface="Sylfaen" panose="010A0502050306030303" pitchFamily="18" charset="0"/>
            </a:endParaRPr>
          </a:p>
        </p:txBody>
      </p:sp>
      <p:pic>
        <p:nvPicPr>
          <p:cNvPr id="4" name="Picture 3">
            <a:extLst>
              <a:ext uri="{FF2B5EF4-FFF2-40B4-BE49-F238E27FC236}">
                <a16:creationId xmlns:a16="http://schemas.microsoft.com/office/drawing/2014/main" id="{E77DB5C4-32B5-4C7C-BF37-B50B839084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6858" y="620976"/>
            <a:ext cx="3276846" cy="2112105"/>
          </a:xfrm>
          <a:prstGeom prst="rect">
            <a:avLst/>
          </a:prstGeom>
          <a:ln>
            <a:noFill/>
          </a:ln>
          <a:effectLst>
            <a:softEdge rad="112500"/>
          </a:effectLst>
        </p:spPr>
      </p:pic>
      <p:pic>
        <p:nvPicPr>
          <p:cNvPr id="6" name="Picture 5">
            <a:extLst>
              <a:ext uri="{FF2B5EF4-FFF2-40B4-BE49-F238E27FC236}">
                <a16:creationId xmlns:a16="http://schemas.microsoft.com/office/drawing/2014/main" id="{C7400874-A361-4BED-9D48-ECE2A897A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62" y="257817"/>
            <a:ext cx="2938097" cy="2069612"/>
          </a:xfrm>
          <a:prstGeom prst="rect">
            <a:avLst/>
          </a:prstGeom>
          <a:ln>
            <a:noFill/>
          </a:ln>
          <a:effectLst>
            <a:softEdge rad="112500"/>
          </a:effectLst>
        </p:spPr>
      </p:pic>
      <p:pic>
        <p:nvPicPr>
          <p:cNvPr id="8" name="Picture 7">
            <a:extLst>
              <a:ext uri="{FF2B5EF4-FFF2-40B4-BE49-F238E27FC236}">
                <a16:creationId xmlns:a16="http://schemas.microsoft.com/office/drawing/2014/main" id="{1325E486-ECAC-4AEC-B788-64AD4CCBB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6531" y="524811"/>
            <a:ext cx="3204307" cy="2243338"/>
          </a:xfrm>
          <a:prstGeom prst="rect">
            <a:avLst/>
          </a:prstGeom>
          <a:ln>
            <a:noFill/>
          </a:ln>
          <a:effectLst>
            <a:softEdge rad="112500"/>
          </a:effectLst>
        </p:spPr>
      </p:pic>
      <p:pic>
        <p:nvPicPr>
          <p:cNvPr id="10" name="Picture 9">
            <a:extLst>
              <a:ext uri="{FF2B5EF4-FFF2-40B4-BE49-F238E27FC236}">
                <a16:creationId xmlns:a16="http://schemas.microsoft.com/office/drawing/2014/main" id="{4C474265-E675-4176-BA78-02A1EE21DE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28" y="2523100"/>
            <a:ext cx="3276845" cy="2422771"/>
          </a:xfrm>
          <a:prstGeom prst="rect">
            <a:avLst/>
          </a:prstGeom>
          <a:ln>
            <a:noFill/>
          </a:ln>
          <a:effectLst>
            <a:softEdge rad="112500"/>
          </a:effectLst>
        </p:spPr>
      </p:pic>
      <p:pic>
        <p:nvPicPr>
          <p:cNvPr id="12" name="Picture 11">
            <a:extLst>
              <a:ext uri="{FF2B5EF4-FFF2-40B4-BE49-F238E27FC236}">
                <a16:creationId xmlns:a16="http://schemas.microsoft.com/office/drawing/2014/main" id="{1D97FD31-0062-42B4-804D-1A40A399DD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1233" y="5069368"/>
            <a:ext cx="2738928" cy="1678510"/>
          </a:xfrm>
          <a:prstGeom prst="rect">
            <a:avLst/>
          </a:prstGeom>
          <a:ln>
            <a:noFill/>
          </a:ln>
          <a:effectLst>
            <a:softEdge rad="112500"/>
          </a:effectLst>
        </p:spPr>
      </p:pic>
      <p:pic>
        <p:nvPicPr>
          <p:cNvPr id="16" name="Picture 15">
            <a:extLst>
              <a:ext uri="{FF2B5EF4-FFF2-40B4-BE49-F238E27FC236}">
                <a16:creationId xmlns:a16="http://schemas.microsoft.com/office/drawing/2014/main" id="{D6E024A6-94B4-4794-ACBE-4BD6D97B1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8591" y="2898993"/>
            <a:ext cx="2942186" cy="2077427"/>
          </a:xfrm>
          <a:prstGeom prst="rect">
            <a:avLst/>
          </a:prstGeom>
          <a:ln>
            <a:noFill/>
          </a:ln>
          <a:effectLst>
            <a:softEdge rad="112500"/>
          </a:effectLst>
        </p:spPr>
      </p:pic>
      <p:pic>
        <p:nvPicPr>
          <p:cNvPr id="18" name="Picture 17">
            <a:extLst>
              <a:ext uri="{FF2B5EF4-FFF2-40B4-BE49-F238E27FC236}">
                <a16:creationId xmlns:a16="http://schemas.microsoft.com/office/drawing/2014/main" id="{4E15D6B0-E9FE-4C8D-AF08-28B92093BC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5665" y="2702532"/>
            <a:ext cx="2677746" cy="2243339"/>
          </a:xfrm>
          <a:prstGeom prst="rect">
            <a:avLst/>
          </a:prstGeom>
          <a:ln>
            <a:noFill/>
          </a:ln>
          <a:effectLst>
            <a:softEdge rad="112500"/>
          </a:effectLst>
        </p:spPr>
      </p:pic>
      <p:pic>
        <p:nvPicPr>
          <p:cNvPr id="20" name="Picture 19">
            <a:extLst>
              <a:ext uri="{FF2B5EF4-FFF2-40B4-BE49-F238E27FC236}">
                <a16:creationId xmlns:a16="http://schemas.microsoft.com/office/drawing/2014/main" id="{BAD00F6E-11D9-41D4-BC1D-FDF097087E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5424" y="5038819"/>
            <a:ext cx="2942186" cy="1639766"/>
          </a:xfrm>
          <a:prstGeom prst="rect">
            <a:avLst/>
          </a:prstGeom>
          <a:ln>
            <a:noFill/>
          </a:ln>
          <a:effectLst>
            <a:softEdge rad="112500"/>
          </a:effectLst>
        </p:spPr>
      </p:pic>
      <p:pic>
        <p:nvPicPr>
          <p:cNvPr id="22" name="Picture 21">
            <a:extLst>
              <a:ext uri="{FF2B5EF4-FFF2-40B4-BE49-F238E27FC236}">
                <a16:creationId xmlns:a16="http://schemas.microsoft.com/office/drawing/2014/main" id="{3089E9F6-30C6-4D81-9408-23B13DD749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94644" y="2909119"/>
            <a:ext cx="2810608" cy="2077427"/>
          </a:xfrm>
          <a:prstGeom prst="rect">
            <a:avLst/>
          </a:prstGeom>
          <a:ln>
            <a:noFill/>
          </a:ln>
          <a:effectLst>
            <a:softEdge rad="112500"/>
          </a:effectLst>
        </p:spPr>
      </p:pic>
      <p:pic>
        <p:nvPicPr>
          <p:cNvPr id="24" name="Picture 23">
            <a:extLst>
              <a:ext uri="{FF2B5EF4-FFF2-40B4-BE49-F238E27FC236}">
                <a16:creationId xmlns:a16="http://schemas.microsoft.com/office/drawing/2014/main" id="{8E2A5FA8-E26B-4BF9-91A5-B6638B0708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0026" y="5069368"/>
            <a:ext cx="2654866" cy="1530815"/>
          </a:xfrm>
          <a:prstGeom prst="rect">
            <a:avLst/>
          </a:prstGeom>
          <a:ln>
            <a:noFill/>
          </a:ln>
          <a:effectLst>
            <a:softEdge rad="112500"/>
          </a:effectLst>
        </p:spPr>
      </p:pic>
    </p:spTree>
    <p:extLst>
      <p:ext uri="{BB962C8B-B14F-4D97-AF65-F5344CB8AC3E}">
        <p14:creationId xmlns:p14="http://schemas.microsoft.com/office/powerpoint/2010/main" val="676924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F:\POWERPOINT\TERMOIMPIANT\foto\2 - Aeroporti + Anta\ANTA RINAs\1.jpg"/>
          <p:cNvPicPr>
            <a:picLocks noChangeAspect="1" noChangeArrowheads="1"/>
          </p:cNvPicPr>
          <p:nvPr/>
        </p:nvPicPr>
        <p:blipFill>
          <a:blip r:embed="rId2" cstate="print"/>
          <a:srcRect/>
          <a:stretch>
            <a:fillRect/>
          </a:stretch>
        </p:blipFill>
        <p:spPr bwMode="auto">
          <a:xfrm>
            <a:off x="159230" y="2065128"/>
            <a:ext cx="6428800" cy="3618496"/>
          </a:xfrm>
          <a:prstGeom prst="rect">
            <a:avLst/>
          </a:prstGeom>
          <a:noFill/>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3769" y="1020238"/>
            <a:ext cx="6051642" cy="2976691"/>
          </a:xfrm>
          <a:prstGeom prst="rect">
            <a:avLst/>
          </a:prstGeom>
          <a:ln>
            <a:noFill/>
          </a:ln>
          <a:effectLst>
            <a:outerShdw blurRad="292100" dist="139700" dir="2700000" algn="tl" rotWithShape="0">
              <a:srgbClr val="333333">
                <a:alpha val="65000"/>
              </a:srgbClr>
            </a:outerShdw>
          </a:effectLst>
        </p:spPr>
      </p:pic>
      <p:pic>
        <p:nvPicPr>
          <p:cNvPr id="3074" name="Picture 2" descr="F:\POWERPOINT\TERMOIMPIANT\foto\2 - Aeroporti + Anta\ANTA RINAs\11.jpg"/>
          <p:cNvPicPr>
            <a:picLocks noChangeAspect="1" noChangeArrowheads="1"/>
          </p:cNvPicPr>
          <p:nvPr/>
        </p:nvPicPr>
        <p:blipFill>
          <a:blip r:embed="rId4" cstate="print"/>
          <a:srcRect/>
          <a:stretch>
            <a:fillRect/>
          </a:stretch>
        </p:blipFill>
        <p:spPr bwMode="auto">
          <a:xfrm>
            <a:off x="6650966" y="3996929"/>
            <a:ext cx="5020185" cy="282564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9702071" y="403040"/>
            <a:ext cx="2438637"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2000" dirty="0">
                <a:latin typeface="Sylfaen" panose="010A0502050306030303" pitchFamily="18" charset="0"/>
              </a:rPr>
              <a:t>ANTA Rinas Tirana</a:t>
            </a:r>
            <a:endParaRPr lang="en-GB" sz="2000" dirty="0">
              <a:latin typeface="Sylfaen" panose="010A0502050306030303" pitchFamily="18" charset="0"/>
            </a:endParaRPr>
          </a:p>
        </p:txBody>
      </p:sp>
      <p:pic>
        <p:nvPicPr>
          <p:cNvPr id="8" name="Picture 2"/>
          <p:cNvPicPr>
            <a:picLocks noChangeAspect="1" noChangeArrowheads="1"/>
          </p:cNvPicPr>
          <p:nvPr/>
        </p:nvPicPr>
        <p:blipFill>
          <a:blip r:embed="rId5" cstate="print"/>
          <a:srcRect/>
          <a:stretch>
            <a:fillRect/>
          </a:stretch>
        </p:blipFill>
        <p:spPr bwMode="auto">
          <a:xfrm>
            <a:off x="148139" y="123568"/>
            <a:ext cx="2496207" cy="95905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05C2FEB-9195-4FF0-AEF3-9982A029E80C}"/>
              </a:ext>
            </a:extLst>
          </p:cNvPr>
          <p:cNvPicPr>
            <a:picLocks noChangeAspect="1" noChangeArrowheads="1"/>
          </p:cNvPicPr>
          <p:nvPr/>
        </p:nvPicPr>
        <p:blipFill>
          <a:blip r:embed="rId2" cstate="print"/>
          <a:srcRect/>
          <a:stretch>
            <a:fillRect/>
          </a:stretch>
        </p:blipFill>
        <p:spPr bwMode="auto">
          <a:xfrm>
            <a:off x="148139" y="123568"/>
            <a:ext cx="2496207" cy="959055"/>
          </a:xfrm>
          <a:prstGeom prst="rect">
            <a:avLst/>
          </a:prstGeom>
          <a:noFill/>
          <a:ln w="9525">
            <a:noFill/>
            <a:miter lim="800000"/>
            <a:headEnd/>
            <a:tailEnd/>
          </a:ln>
        </p:spPr>
      </p:pic>
      <p:sp>
        <p:nvSpPr>
          <p:cNvPr id="3" name="TextBox 2">
            <a:extLst>
              <a:ext uri="{FF2B5EF4-FFF2-40B4-BE49-F238E27FC236}">
                <a16:creationId xmlns:a16="http://schemas.microsoft.com/office/drawing/2014/main" id="{70C3ECDE-01D9-467D-BE87-71E7ABBAF668}"/>
              </a:ext>
            </a:extLst>
          </p:cNvPr>
          <p:cNvSpPr txBox="1"/>
          <p:nvPr/>
        </p:nvSpPr>
        <p:spPr>
          <a:xfrm>
            <a:off x="7772401" y="403040"/>
            <a:ext cx="4368308" cy="1015663"/>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sz="2000" dirty="0">
                <a:latin typeface="Sylfaen" panose="010A0502050306030303" pitchFamily="18" charset="0"/>
              </a:rPr>
              <a:t>ANTA Rinas Tirana</a:t>
            </a:r>
          </a:p>
          <a:p>
            <a:pPr algn="ctr"/>
            <a:r>
              <a:rPr lang="it-IT" sz="2000" dirty="0">
                <a:latin typeface="Sylfaen" panose="010A0502050306030303" pitchFamily="18" charset="0"/>
              </a:rPr>
              <a:t>FIRE SUPPRESSION SYSTEM FM200 Level +0.0</a:t>
            </a:r>
            <a:endParaRPr lang="en-GB" sz="2000" dirty="0">
              <a:latin typeface="Sylfaen" panose="010A0502050306030303" pitchFamily="18" charset="0"/>
            </a:endParaRPr>
          </a:p>
        </p:txBody>
      </p:sp>
      <p:pic>
        <p:nvPicPr>
          <p:cNvPr id="11" name="Picture 10">
            <a:extLst>
              <a:ext uri="{FF2B5EF4-FFF2-40B4-BE49-F238E27FC236}">
                <a16:creationId xmlns:a16="http://schemas.microsoft.com/office/drawing/2014/main" id="{6762F4D9-D2BC-455A-B247-8939BD043E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39" y="1277006"/>
            <a:ext cx="3489434" cy="26959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C89433DE-83D2-4BBA-A4AD-948090906F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6556" y="36921"/>
            <a:ext cx="2349062" cy="1395248"/>
          </a:xfrm>
          <a:prstGeom prst="rect">
            <a:avLst/>
          </a:prstGeom>
          <a:ln>
            <a:noFill/>
          </a:ln>
          <a:effectLst>
            <a:softEdge rad="112500"/>
          </a:effectLst>
        </p:spPr>
      </p:pic>
      <p:pic>
        <p:nvPicPr>
          <p:cNvPr id="15" name="Picture 14">
            <a:extLst>
              <a:ext uri="{FF2B5EF4-FFF2-40B4-BE49-F238E27FC236}">
                <a16:creationId xmlns:a16="http://schemas.microsoft.com/office/drawing/2014/main" id="{E6374AB7-DA7A-4BF2-BA99-4095FB6D6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7573" y="1432169"/>
            <a:ext cx="4347333" cy="4761186"/>
          </a:xfrm>
          <a:prstGeom prst="rect">
            <a:avLst/>
          </a:prstGeom>
          <a:ln>
            <a:noFill/>
          </a:ln>
          <a:effectLst>
            <a:softEdge rad="112500"/>
          </a:effectLst>
        </p:spPr>
      </p:pic>
      <p:pic>
        <p:nvPicPr>
          <p:cNvPr id="17" name="Picture 16">
            <a:extLst>
              <a:ext uri="{FF2B5EF4-FFF2-40B4-BE49-F238E27FC236}">
                <a16:creationId xmlns:a16="http://schemas.microsoft.com/office/drawing/2014/main" id="{95783F78-B5EB-4213-887B-7BB150898D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0089" y="1789290"/>
            <a:ext cx="2946831" cy="1975333"/>
          </a:xfrm>
          <a:prstGeom prst="rect">
            <a:avLst/>
          </a:prstGeom>
          <a:ln>
            <a:noFill/>
          </a:ln>
          <a:effectLst>
            <a:softEdge rad="112500"/>
          </a:effectLst>
        </p:spPr>
      </p:pic>
      <p:pic>
        <p:nvPicPr>
          <p:cNvPr id="19" name="Picture 18">
            <a:extLst>
              <a:ext uri="{FF2B5EF4-FFF2-40B4-BE49-F238E27FC236}">
                <a16:creationId xmlns:a16="http://schemas.microsoft.com/office/drawing/2014/main" id="{FB92B8CD-325A-4226-A585-CB8CED5883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4853" y="4135210"/>
            <a:ext cx="3624106" cy="2290642"/>
          </a:xfrm>
          <a:prstGeom prst="rect">
            <a:avLst/>
          </a:prstGeom>
          <a:ln>
            <a:noFill/>
          </a:ln>
          <a:effectLst>
            <a:softEdge rad="112500"/>
          </a:effectLst>
        </p:spPr>
      </p:pic>
      <p:pic>
        <p:nvPicPr>
          <p:cNvPr id="21" name="Picture 20">
            <a:extLst>
              <a:ext uri="{FF2B5EF4-FFF2-40B4-BE49-F238E27FC236}">
                <a16:creationId xmlns:a16="http://schemas.microsoft.com/office/drawing/2014/main" id="{24647AEA-0984-40B3-9054-99BCADF447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3730" y="4279868"/>
            <a:ext cx="3098252" cy="2001325"/>
          </a:xfrm>
          <a:prstGeom prst="rect">
            <a:avLst/>
          </a:prstGeom>
          <a:ln>
            <a:noFill/>
          </a:ln>
          <a:effectLst>
            <a:softEdge rad="112500"/>
          </a:effectLst>
        </p:spPr>
      </p:pic>
    </p:spTree>
    <p:extLst>
      <p:ext uri="{BB962C8B-B14F-4D97-AF65-F5344CB8AC3E}">
        <p14:creationId xmlns:p14="http://schemas.microsoft.com/office/powerpoint/2010/main" val="1650593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6259453-EAD6-417E-A8A3-801CFA0BE06F}"/>
              </a:ext>
            </a:extLst>
          </p:cNvPr>
          <p:cNvPicPr>
            <a:picLocks noChangeAspect="1" noChangeArrowheads="1"/>
          </p:cNvPicPr>
          <p:nvPr/>
        </p:nvPicPr>
        <p:blipFill>
          <a:blip r:embed="rId2" cstate="print"/>
          <a:srcRect/>
          <a:stretch>
            <a:fillRect/>
          </a:stretch>
        </p:blipFill>
        <p:spPr bwMode="auto">
          <a:xfrm>
            <a:off x="148139" y="123568"/>
            <a:ext cx="2496207" cy="959055"/>
          </a:xfrm>
          <a:prstGeom prst="rect">
            <a:avLst/>
          </a:prstGeom>
          <a:noFill/>
          <a:ln w="9525">
            <a:noFill/>
            <a:miter lim="800000"/>
            <a:headEnd/>
            <a:tailEnd/>
          </a:ln>
        </p:spPr>
      </p:pic>
      <p:sp>
        <p:nvSpPr>
          <p:cNvPr id="3" name="TextBox 2">
            <a:extLst>
              <a:ext uri="{FF2B5EF4-FFF2-40B4-BE49-F238E27FC236}">
                <a16:creationId xmlns:a16="http://schemas.microsoft.com/office/drawing/2014/main" id="{D2479139-82D7-4F1D-8261-D7E0A2023591}"/>
              </a:ext>
            </a:extLst>
          </p:cNvPr>
          <p:cNvSpPr txBox="1"/>
          <p:nvPr/>
        </p:nvSpPr>
        <p:spPr>
          <a:xfrm>
            <a:off x="7894153" y="403040"/>
            <a:ext cx="4246555" cy="1015663"/>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sz="2000" dirty="0">
                <a:latin typeface="Sylfaen" panose="010A0502050306030303" pitchFamily="18" charset="0"/>
              </a:rPr>
              <a:t>ANTA Rinas Tirana</a:t>
            </a:r>
          </a:p>
          <a:p>
            <a:pPr algn="ctr"/>
            <a:r>
              <a:rPr lang="it-IT" sz="2000" dirty="0">
                <a:latin typeface="Sylfaen" panose="010A0502050306030303" pitchFamily="18" charset="0"/>
              </a:rPr>
              <a:t>FIRE SUPPRESSION SYSTEM FM200 Level +1</a:t>
            </a:r>
            <a:endParaRPr lang="en-GB" sz="2000" dirty="0">
              <a:latin typeface="Sylfaen" panose="010A0502050306030303" pitchFamily="18" charset="0"/>
            </a:endParaRPr>
          </a:p>
        </p:txBody>
      </p:sp>
      <p:pic>
        <p:nvPicPr>
          <p:cNvPr id="4" name="Picture 3">
            <a:extLst>
              <a:ext uri="{FF2B5EF4-FFF2-40B4-BE49-F238E27FC236}">
                <a16:creationId xmlns:a16="http://schemas.microsoft.com/office/drawing/2014/main" id="{78BEFB1F-E3A3-428B-9204-F13E34B09B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39" y="1890074"/>
            <a:ext cx="2711169" cy="2011170"/>
          </a:xfrm>
          <a:prstGeom prst="rect">
            <a:avLst/>
          </a:prstGeom>
          <a:ln>
            <a:noFill/>
          </a:ln>
          <a:effectLst>
            <a:softEdge rad="112500"/>
          </a:effectLst>
        </p:spPr>
      </p:pic>
      <p:pic>
        <p:nvPicPr>
          <p:cNvPr id="5" name="Picture 4">
            <a:extLst>
              <a:ext uri="{FF2B5EF4-FFF2-40B4-BE49-F238E27FC236}">
                <a16:creationId xmlns:a16="http://schemas.microsoft.com/office/drawing/2014/main" id="{996FF40C-D21B-4C5E-A32B-E3A2A100D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91" y="0"/>
            <a:ext cx="2923873" cy="1813036"/>
          </a:xfrm>
          <a:prstGeom prst="rect">
            <a:avLst/>
          </a:prstGeom>
          <a:ln>
            <a:noFill/>
          </a:ln>
          <a:effectLst>
            <a:softEdge rad="112500"/>
          </a:effectLst>
        </p:spPr>
      </p:pic>
      <p:pic>
        <p:nvPicPr>
          <p:cNvPr id="6" name="Picture 5">
            <a:extLst>
              <a:ext uri="{FF2B5EF4-FFF2-40B4-BE49-F238E27FC236}">
                <a16:creationId xmlns:a16="http://schemas.microsoft.com/office/drawing/2014/main" id="{B059C960-08A3-4D78-A7B8-04F1171290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4660" y="1844565"/>
            <a:ext cx="3986048" cy="2916621"/>
          </a:xfrm>
          <a:prstGeom prst="rect">
            <a:avLst/>
          </a:prstGeom>
          <a:ln>
            <a:noFill/>
          </a:ln>
          <a:effectLst>
            <a:softEdge rad="112500"/>
          </a:effectLst>
        </p:spPr>
      </p:pic>
      <p:pic>
        <p:nvPicPr>
          <p:cNvPr id="8" name="Picture 7">
            <a:extLst>
              <a:ext uri="{FF2B5EF4-FFF2-40B4-BE49-F238E27FC236}">
                <a16:creationId xmlns:a16="http://schemas.microsoft.com/office/drawing/2014/main" id="{76B2CAC5-5D4D-4AF8-9245-B5211419E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4604" y="1614978"/>
            <a:ext cx="5294586" cy="3628043"/>
          </a:xfrm>
          <a:prstGeom prst="rect">
            <a:avLst/>
          </a:prstGeom>
          <a:ln>
            <a:noFill/>
          </a:ln>
          <a:effectLst>
            <a:softEdge rad="112500"/>
          </a:effectLst>
        </p:spPr>
      </p:pic>
      <p:pic>
        <p:nvPicPr>
          <p:cNvPr id="10" name="Picture 9">
            <a:extLst>
              <a:ext uri="{FF2B5EF4-FFF2-40B4-BE49-F238E27FC236}">
                <a16:creationId xmlns:a16="http://schemas.microsoft.com/office/drawing/2014/main" id="{5D3C979E-FF37-426E-9320-D36F2ACC7C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2388" y="4810458"/>
            <a:ext cx="2827283" cy="2017986"/>
          </a:xfrm>
          <a:prstGeom prst="rect">
            <a:avLst/>
          </a:prstGeom>
          <a:ln>
            <a:noFill/>
          </a:ln>
          <a:effectLst>
            <a:softEdge rad="112500"/>
          </a:effectLst>
        </p:spPr>
      </p:pic>
      <p:pic>
        <p:nvPicPr>
          <p:cNvPr id="12" name="Picture 11">
            <a:extLst>
              <a:ext uri="{FF2B5EF4-FFF2-40B4-BE49-F238E27FC236}">
                <a16:creationId xmlns:a16="http://schemas.microsoft.com/office/drawing/2014/main" id="{5EEDA603-19E9-4AFA-97C8-C026C71B02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0667" y="4434584"/>
            <a:ext cx="3246194" cy="2167066"/>
          </a:xfrm>
          <a:prstGeom prst="rect">
            <a:avLst/>
          </a:prstGeom>
          <a:ln>
            <a:noFill/>
          </a:ln>
          <a:effectLst>
            <a:softEdge rad="112500"/>
          </a:effectLst>
        </p:spPr>
      </p:pic>
      <p:pic>
        <p:nvPicPr>
          <p:cNvPr id="14" name="Picture 13">
            <a:extLst>
              <a:ext uri="{FF2B5EF4-FFF2-40B4-BE49-F238E27FC236}">
                <a16:creationId xmlns:a16="http://schemas.microsoft.com/office/drawing/2014/main" id="{E8E666C9-80D3-4405-B300-2097BD1DB3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9063" y="4840013"/>
            <a:ext cx="3097925" cy="2017987"/>
          </a:xfrm>
          <a:prstGeom prst="rect">
            <a:avLst/>
          </a:prstGeom>
          <a:ln>
            <a:noFill/>
          </a:ln>
          <a:effectLst>
            <a:softEdge rad="112500"/>
          </a:effectLst>
        </p:spPr>
      </p:pic>
    </p:spTree>
    <p:extLst>
      <p:ext uri="{BB962C8B-B14F-4D97-AF65-F5344CB8AC3E}">
        <p14:creationId xmlns:p14="http://schemas.microsoft.com/office/powerpoint/2010/main" val="336278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960853" y="971911"/>
            <a:ext cx="4508740" cy="5771072"/>
          </a:xfrm>
          <a:prstGeom prst="rect">
            <a:avLst/>
          </a:prstGeom>
          <a:solidFill>
            <a:schemeClr val="accent4">
              <a:lumMod val="75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16325" y="974786"/>
            <a:ext cx="4485736" cy="5771072"/>
          </a:xfrm>
          <a:prstGeom prst="rect">
            <a:avLst/>
          </a:prstGeom>
          <a:solidFill>
            <a:schemeClr val="accent4">
              <a:lumMod val="75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58498" y="94806"/>
            <a:ext cx="4636804" cy="76944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GB" sz="4400" dirty="0">
                <a:latin typeface="Times New Roman" panose="02020603050405020304" pitchFamily="18" charset="0"/>
                <a:cs typeface="Times New Roman" panose="02020603050405020304" pitchFamily="18" charset="0"/>
              </a:rPr>
              <a:t>CERTIFICATIONS</a:t>
            </a:r>
          </a:p>
        </p:txBody>
      </p:sp>
      <p:pic>
        <p:nvPicPr>
          <p:cNvPr id="1026" name="Picture 2"/>
          <p:cNvPicPr>
            <a:picLocks noChangeAspect="1" noChangeArrowheads="1"/>
          </p:cNvPicPr>
          <p:nvPr/>
        </p:nvPicPr>
        <p:blipFill>
          <a:blip r:embed="rId2" cstate="print"/>
          <a:srcRect/>
          <a:stretch>
            <a:fillRect/>
          </a:stretch>
        </p:blipFill>
        <p:spPr bwMode="auto">
          <a:xfrm>
            <a:off x="156377" y="0"/>
            <a:ext cx="2496207" cy="959055"/>
          </a:xfrm>
          <a:prstGeom prst="rect">
            <a:avLst/>
          </a:prstGeom>
          <a:noFill/>
          <a:ln w="9525">
            <a:noFill/>
            <a:miter lim="800000"/>
            <a:headEnd/>
            <a:tailEnd/>
          </a:ln>
        </p:spPr>
      </p:pic>
      <p:pic>
        <p:nvPicPr>
          <p:cNvPr id="5" name="Picture 4">
            <a:extLst>
              <a:ext uri="{FF2B5EF4-FFF2-40B4-BE49-F238E27FC236}">
                <a16:creationId xmlns:a16="http://schemas.microsoft.com/office/drawing/2014/main" id="{E6EB5103-6589-C446-74B7-2A2250797AE8}"/>
              </a:ext>
            </a:extLst>
          </p:cNvPr>
          <p:cNvPicPr>
            <a:picLocks noChangeAspect="1"/>
          </p:cNvPicPr>
          <p:nvPr/>
        </p:nvPicPr>
        <p:blipFill>
          <a:blip r:embed="rId3"/>
          <a:stretch>
            <a:fillRect/>
          </a:stretch>
        </p:blipFill>
        <p:spPr>
          <a:xfrm>
            <a:off x="1140790" y="914402"/>
            <a:ext cx="4636805" cy="5886089"/>
          </a:xfrm>
          <a:prstGeom prst="rect">
            <a:avLst/>
          </a:prstGeom>
        </p:spPr>
      </p:pic>
      <p:pic>
        <p:nvPicPr>
          <p:cNvPr id="8" name="Picture 7">
            <a:extLst>
              <a:ext uri="{FF2B5EF4-FFF2-40B4-BE49-F238E27FC236}">
                <a16:creationId xmlns:a16="http://schemas.microsoft.com/office/drawing/2014/main" id="{9C0AA451-BC88-E85B-C58F-F20B887BD10B}"/>
              </a:ext>
            </a:extLst>
          </p:cNvPr>
          <p:cNvPicPr>
            <a:picLocks noChangeAspect="1"/>
          </p:cNvPicPr>
          <p:nvPr/>
        </p:nvPicPr>
        <p:blipFill>
          <a:blip r:embed="rId4"/>
          <a:stretch>
            <a:fillRect/>
          </a:stretch>
        </p:blipFill>
        <p:spPr>
          <a:xfrm>
            <a:off x="5885318" y="914403"/>
            <a:ext cx="4709109" cy="5848792"/>
          </a:xfrm>
          <a:prstGeom prst="rect">
            <a:avLst/>
          </a:prstGeom>
        </p:spPr>
      </p:pic>
    </p:spTree>
    <p:extLst>
      <p:ext uri="{BB962C8B-B14F-4D97-AF65-F5344CB8AC3E}">
        <p14:creationId xmlns:p14="http://schemas.microsoft.com/office/powerpoint/2010/main" val="1446883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esktop\9.jpg"/>
          <p:cNvPicPr>
            <a:picLocks noChangeAspect="1" noChangeArrowheads="1"/>
          </p:cNvPicPr>
          <p:nvPr/>
        </p:nvPicPr>
        <p:blipFill>
          <a:blip r:embed="rId2" cstate="print"/>
          <a:srcRect/>
          <a:stretch>
            <a:fillRect/>
          </a:stretch>
        </p:blipFill>
        <p:spPr bwMode="auto">
          <a:xfrm>
            <a:off x="2946550" y="609777"/>
            <a:ext cx="6111186" cy="3439725"/>
          </a:xfrm>
          <a:prstGeom prst="rect">
            <a:avLst/>
          </a:prstGeom>
          <a:noFill/>
        </p:spPr>
      </p:pic>
      <p:pic>
        <p:nvPicPr>
          <p:cNvPr id="2" name="Picture 2" descr="F:\POWERPOINT\TERMOIMPIANT\foto\2 - Aeroporti + Anta\ANTA RINAs\22.jpg"/>
          <p:cNvPicPr>
            <a:picLocks noChangeAspect="1" noChangeArrowheads="1"/>
          </p:cNvPicPr>
          <p:nvPr/>
        </p:nvPicPr>
        <p:blipFill>
          <a:blip r:embed="rId3" cstate="print"/>
          <a:srcRect/>
          <a:stretch>
            <a:fillRect/>
          </a:stretch>
        </p:blipFill>
        <p:spPr bwMode="auto">
          <a:xfrm>
            <a:off x="810883" y="3697594"/>
            <a:ext cx="4753155" cy="2831521"/>
          </a:xfrm>
          <a:prstGeom prst="rect">
            <a:avLst/>
          </a:prstGeom>
          <a:ln>
            <a:noFill/>
          </a:ln>
          <a:effectLst>
            <a:outerShdw blurRad="292100" dist="139700" dir="2700000" algn="tl" rotWithShape="0">
              <a:srgbClr val="333333">
                <a:alpha val="65000"/>
              </a:srgbClr>
            </a:outerShdw>
          </a:effectLst>
        </p:spPr>
      </p:pic>
      <p:pic>
        <p:nvPicPr>
          <p:cNvPr id="3" name="Picture 3" descr="F:\POWERPOINT\TERMOIMPIANT\foto\2 - Aeroporti + Anta\ANTA RINAs\9.jpg"/>
          <p:cNvPicPr>
            <a:picLocks noChangeAspect="1" noChangeArrowheads="1"/>
          </p:cNvPicPr>
          <p:nvPr/>
        </p:nvPicPr>
        <p:blipFill>
          <a:blip r:embed="rId4" cstate="print"/>
          <a:srcRect/>
          <a:stretch>
            <a:fillRect/>
          </a:stretch>
        </p:blipFill>
        <p:spPr bwMode="auto">
          <a:xfrm>
            <a:off x="5698076" y="3729619"/>
            <a:ext cx="4929666" cy="2774698"/>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9505060" y="603095"/>
            <a:ext cx="2479826"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2000" dirty="0">
                <a:latin typeface="Sylfaen" panose="010A0502050306030303" pitchFamily="18" charset="0"/>
              </a:rPr>
              <a:t>ANTA Rinas Tirana</a:t>
            </a:r>
            <a:endParaRPr lang="en-GB" sz="2000" dirty="0">
              <a:latin typeface="Sylfaen" panose="010A0502050306030303" pitchFamily="18" charset="0"/>
            </a:endParaRPr>
          </a:p>
        </p:txBody>
      </p:sp>
      <p:pic>
        <p:nvPicPr>
          <p:cNvPr id="8" name="Picture 2"/>
          <p:cNvPicPr>
            <a:picLocks noChangeAspect="1" noChangeArrowheads="1"/>
          </p:cNvPicPr>
          <p:nvPr/>
        </p:nvPicPr>
        <p:blipFill>
          <a:blip r:embed="rId5" cstate="print"/>
          <a:srcRect/>
          <a:stretch>
            <a:fillRect/>
          </a:stretch>
        </p:blipFill>
        <p:spPr bwMode="auto">
          <a:xfrm>
            <a:off x="128440" y="130249"/>
            <a:ext cx="2496207" cy="95905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25CDA3-725D-4D2D-8596-C5351F4D8664}"/>
              </a:ext>
            </a:extLst>
          </p:cNvPr>
          <p:cNvSpPr>
            <a:spLocks noGrp="1"/>
          </p:cNvSpPr>
          <p:nvPr>
            <p:ph idx="1"/>
          </p:nvPr>
        </p:nvSpPr>
        <p:spPr/>
        <p:txBody>
          <a:bodyPr/>
          <a:lstStyle/>
          <a:p>
            <a:endParaRPr lang="en-US" dirty="0"/>
          </a:p>
          <a:p>
            <a:endParaRPr lang="en-US" dirty="0"/>
          </a:p>
        </p:txBody>
      </p:sp>
      <p:sp>
        <p:nvSpPr>
          <p:cNvPr id="5" name="Title 4">
            <a:extLst>
              <a:ext uri="{FF2B5EF4-FFF2-40B4-BE49-F238E27FC236}">
                <a16:creationId xmlns:a16="http://schemas.microsoft.com/office/drawing/2014/main" id="{AE7F72A8-870E-4EAD-9F87-68E49A9FA5C5}"/>
              </a:ext>
            </a:extLst>
          </p:cNvPr>
          <p:cNvSpPr txBox="1">
            <a:spLocks noGrp="1"/>
          </p:cNvSpPr>
          <p:nvPr>
            <p:ph type="title"/>
          </p:nvPr>
        </p:nvSpPr>
        <p:spPr>
          <a:xfrm>
            <a:off x="7934569" y="332421"/>
            <a:ext cx="3796323" cy="64953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sz="2000" dirty="0">
                <a:latin typeface="Sylfaen" panose="010A0502050306030303" pitchFamily="18" charset="0"/>
              </a:rPr>
              <a:t>IT Precize Cooling ANTA Rinas Tirana</a:t>
            </a:r>
            <a:endParaRPr lang="en-GB" sz="2000" dirty="0">
              <a:latin typeface="Sylfaen" panose="010A0502050306030303" pitchFamily="18" charset="0"/>
            </a:endParaRPr>
          </a:p>
        </p:txBody>
      </p:sp>
      <p:pic>
        <p:nvPicPr>
          <p:cNvPr id="1027" name="Picture 3">
            <a:extLst>
              <a:ext uri="{FF2B5EF4-FFF2-40B4-BE49-F238E27FC236}">
                <a16:creationId xmlns:a16="http://schemas.microsoft.com/office/drawing/2014/main" id="{65B1AC51-1506-4851-BF7E-5CED9FC1D9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6491" y="1182308"/>
            <a:ext cx="3796323" cy="22466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96CEACC9-EBF8-4B91-813B-4219C9959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846" y="1337106"/>
            <a:ext cx="3865727" cy="21758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4ABB9E2-CA47-4E10-9ADA-50F547C1F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7810" y="3512958"/>
            <a:ext cx="6261445" cy="3134750"/>
          </a:xfrm>
          <a:prstGeom prst="rect">
            <a:avLst/>
          </a:prstGeom>
          <a:ln>
            <a:noFill/>
          </a:ln>
          <a:effectLst>
            <a:softEdge rad="112500"/>
          </a:effectLst>
        </p:spPr>
      </p:pic>
      <p:pic>
        <p:nvPicPr>
          <p:cNvPr id="10" name="Picture 2">
            <a:extLst>
              <a:ext uri="{FF2B5EF4-FFF2-40B4-BE49-F238E27FC236}">
                <a16:creationId xmlns:a16="http://schemas.microsoft.com/office/drawing/2014/main" id="{DA224F23-5E3E-4A52-BF43-7BC2FCA408C8}"/>
              </a:ext>
            </a:extLst>
          </p:cNvPr>
          <p:cNvPicPr>
            <a:picLocks noChangeAspect="1" noChangeArrowheads="1"/>
          </p:cNvPicPr>
          <p:nvPr/>
        </p:nvPicPr>
        <p:blipFill>
          <a:blip r:embed="rId5" cstate="print"/>
          <a:srcRect/>
          <a:stretch>
            <a:fillRect/>
          </a:stretch>
        </p:blipFill>
        <p:spPr bwMode="auto">
          <a:xfrm>
            <a:off x="128440" y="130249"/>
            <a:ext cx="2496207" cy="959055"/>
          </a:xfrm>
          <a:prstGeom prst="rect">
            <a:avLst/>
          </a:prstGeom>
          <a:noFill/>
          <a:ln w="9525">
            <a:noFill/>
            <a:miter lim="800000"/>
            <a:headEnd/>
            <a:tailEnd/>
          </a:ln>
        </p:spPr>
      </p:pic>
    </p:spTree>
    <p:extLst>
      <p:ext uri="{BB962C8B-B14F-4D97-AF65-F5344CB8AC3E}">
        <p14:creationId xmlns:p14="http://schemas.microsoft.com/office/powerpoint/2010/main" val="2909946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278467" y="4576728"/>
            <a:ext cx="4805879" cy="20928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a:latin typeface="Sylfaen" panose="010A0502050306030303" pitchFamily="18" charset="0"/>
              </a:rPr>
              <a:t>Supply / Installation / Design of Heating / Cooling systems and Ventilation (HVAC);</a:t>
            </a:r>
          </a:p>
          <a:p>
            <a:r>
              <a:rPr lang="en-US" sz="1400" dirty="0">
                <a:latin typeface="Sylfaen" panose="010A0502050306030303" pitchFamily="18" charset="0"/>
              </a:rPr>
              <a:t>Fire protection, Hydraulic and Drainage systems</a:t>
            </a:r>
            <a:r>
              <a:rPr lang="en-GB" sz="1400" dirty="0">
                <a:latin typeface="Sylfaen" panose="010A0502050306030303" pitchFamily="18" charset="0"/>
              </a:rPr>
              <a:t>;</a:t>
            </a:r>
          </a:p>
          <a:p>
            <a:r>
              <a:rPr lang="en-US" sz="1400" dirty="0">
                <a:latin typeface="Sylfaen" panose="010A0502050306030303" pitchFamily="18" charset="0"/>
              </a:rPr>
              <a:t>Steam production station and distribution system</a:t>
            </a:r>
            <a:r>
              <a:rPr lang="en-GB" sz="1400" dirty="0">
                <a:latin typeface="Sylfaen" panose="010A0502050306030303" pitchFamily="18" charset="0"/>
              </a:rPr>
              <a:t>;  </a:t>
            </a:r>
          </a:p>
          <a:p>
            <a:r>
              <a:rPr lang="en-US" sz="1400" dirty="0">
                <a:latin typeface="Sylfaen" panose="010A0502050306030303" pitchFamily="18" charset="0"/>
              </a:rPr>
              <a:t>Pharmaceutical water production and its distribution system</a:t>
            </a:r>
            <a:r>
              <a:rPr lang="en-GB" sz="1400" dirty="0">
                <a:latin typeface="Sylfaen" panose="010A0502050306030303" pitchFamily="18" charset="0"/>
              </a:rPr>
              <a:t>; </a:t>
            </a:r>
          </a:p>
          <a:p>
            <a:r>
              <a:rPr lang="en-US" sz="1400" dirty="0">
                <a:latin typeface="Sylfaen" panose="010A0502050306030303" pitchFamily="18" charset="0"/>
              </a:rPr>
              <a:t>Automation of technology. Start-up and projects according to the fact</a:t>
            </a:r>
            <a:r>
              <a:rPr lang="en-GB" sz="1400" dirty="0">
                <a:latin typeface="Sylfaen" panose="010A0502050306030303" pitchFamily="18" charset="0"/>
              </a:rPr>
              <a:t>;</a:t>
            </a:r>
          </a:p>
          <a:p>
            <a:endParaRPr lang="en-GB" sz="1400" dirty="0">
              <a:latin typeface="Sylfaen" panose="010A0502050306030303" pitchFamily="18" charset="0"/>
            </a:endParaRPr>
          </a:p>
          <a:p>
            <a:r>
              <a:rPr lang="en-GB" sz="1400" i="1" dirty="0">
                <a:latin typeface="Sylfaen" panose="010A0502050306030303" pitchFamily="18" charset="0"/>
              </a:rPr>
              <a:t>Period 2010-2011</a:t>
            </a:r>
            <a:r>
              <a:rPr lang="en-GB" sz="1400" i="1" dirty="0"/>
              <a:t>	 </a:t>
            </a:r>
            <a:r>
              <a:rPr lang="en-GB" i="1" dirty="0"/>
              <a:t>	</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6004" y="1168164"/>
            <a:ext cx="2809506" cy="2477226"/>
          </a:xfrm>
          <a:prstGeom prst="rect">
            <a:avLst/>
          </a:prstGeom>
          <a:ln>
            <a:noFill/>
          </a:ln>
          <a:effectLst>
            <a:softEdge rad="112500"/>
          </a:effectLst>
        </p:spPr>
      </p:pic>
      <p:pic>
        <p:nvPicPr>
          <p:cNvPr id="4098" name="Picture 2" descr="F:\POWERPOINT\TERMOIMPIANT\foto\Profarma\2.jpg"/>
          <p:cNvPicPr>
            <a:picLocks noChangeAspect="1" noChangeArrowheads="1"/>
          </p:cNvPicPr>
          <p:nvPr/>
        </p:nvPicPr>
        <p:blipFill>
          <a:blip r:embed="rId3" cstate="print"/>
          <a:srcRect/>
          <a:stretch>
            <a:fillRect/>
          </a:stretch>
        </p:blipFill>
        <p:spPr bwMode="auto">
          <a:xfrm>
            <a:off x="273538" y="1148862"/>
            <a:ext cx="3164775" cy="2477226"/>
          </a:xfrm>
          <a:prstGeom prst="rect">
            <a:avLst/>
          </a:prstGeom>
          <a:ln>
            <a:noFill/>
          </a:ln>
          <a:effectLst>
            <a:softEdge rad="112500"/>
          </a:effectLst>
        </p:spPr>
      </p:pic>
      <p:pic>
        <p:nvPicPr>
          <p:cNvPr id="4100" name="Picture 4" descr="F:\POWERPOINT\TERMOIMPIANT\foto\Profarma\16.jpg"/>
          <p:cNvPicPr>
            <a:picLocks noChangeAspect="1" noChangeArrowheads="1"/>
          </p:cNvPicPr>
          <p:nvPr/>
        </p:nvPicPr>
        <p:blipFill>
          <a:blip r:embed="rId4" cstate="print"/>
          <a:srcRect/>
          <a:stretch>
            <a:fillRect/>
          </a:stretch>
        </p:blipFill>
        <p:spPr bwMode="auto">
          <a:xfrm>
            <a:off x="9252651" y="1123712"/>
            <a:ext cx="2939349" cy="2457924"/>
          </a:xfrm>
          <a:prstGeom prst="rect">
            <a:avLst/>
          </a:prstGeom>
          <a:ln>
            <a:noFill/>
          </a:ln>
          <a:effectLst>
            <a:softEdge rad="112500"/>
          </a:effectLst>
        </p:spPr>
      </p:pic>
      <p:pic>
        <p:nvPicPr>
          <p:cNvPr id="4101" name="Picture 5" descr="C:\Users\User\Desktop\img_2027.jpg"/>
          <p:cNvPicPr>
            <a:picLocks noChangeAspect="1" noChangeArrowheads="1"/>
          </p:cNvPicPr>
          <p:nvPr/>
        </p:nvPicPr>
        <p:blipFill>
          <a:blip r:embed="rId5" cstate="print"/>
          <a:srcRect/>
          <a:stretch>
            <a:fillRect/>
          </a:stretch>
        </p:blipFill>
        <p:spPr bwMode="auto">
          <a:xfrm>
            <a:off x="107654" y="3790462"/>
            <a:ext cx="3496542" cy="2733125"/>
          </a:xfrm>
          <a:prstGeom prst="rect">
            <a:avLst/>
          </a:prstGeom>
          <a:ln>
            <a:noFill/>
          </a:ln>
          <a:effectLst>
            <a:softEdge rad="112500"/>
          </a:effectLst>
        </p:spPr>
      </p:pic>
      <p:sp>
        <p:nvSpPr>
          <p:cNvPr id="9" name="TextBox 8"/>
          <p:cNvSpPr txBox="1"/>
          <p:nvPr/>
        </p:nvSpPr>
        <p:spPr>
          <a:xfrm>
            <a:off x="5030045" y="493532"/>
            <a:ext cx="6623458"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fontAlgn="ctr"/>
            <a:r>
              <a:rPr lang="en-GB" sz="2000" dirty="0" err="1">
                <a:latin typeface="Sylfaen" panose="010A0502050306030303" pitchFamily="18" charset="0"/>
              </a:rPr>
              <a:t>Propharma</a:t>
            </a:r>
            <a:r>
              <a:rPr lang="en-GB" sz="2000" dirty="0">
                <a:latin typeface="Sylfaen" panose="010A0502050306030303" pitchFamily="18" charset="0"/>
              </a:rPr>
              <a:t> SH.A-Tirana and MIBEGMBH </a:t>
            </a:r>
            <a:r>
              <a:rPr lang="en-GB" sz="2000" dirty="0" err="1">
                <a:latin typeface="Sylfaen" panose="010A0502050306030303" pitchFamily="18" charset="0"/>
              </a:rPr>
              <a:t>Brehna</a:t>
            </a:r>
            <a:r>
              <a:rPr lang="en-GB" sz="2000" dirty="0">
                <a:latin typeface="Sylfaen" panose="010A0502050306030303" pitchFamily="18" charset="0"/>
              </a:rPr>
              <a:t>-Germany</a:t>
            </a:r>
            <a:endParaRPr lang="en-GB" sz="2000" dirty="0">
              <a:solidFill>
                <a:srgbClr val="000000"/>
              </a:solidFill>
              <a:latin typeface="Sylfaen" panose="010A0502050306030303" pitchFamily="18" charset="0"/>
            </a:endParaRPr>
          </a:p>
        </p:txBody>
      </p:sp>
      <p:pic>
        <p:nvPicPr>
          <p:cNvPr id="10" name="Picture 2"/>
          <p:cNvPicPr>
            <a:picLocks noChangeAspect="1" noChangeArrowheads="1"/>
          </p:cNvPicPr>
          <p:nvPr/>
        </p:nvPicPr>
        <p:blipFill>
          <a:blip r:embed="rId6" cstate="print"/>
          <a:srcRect/>
          <a:stretch>
            <a:fillRect/>
          </a:stretch>
        </p:blipFill>
        <p:spPr bwMode="auto">
          <a:xfrm>
            <a:off x="148139" y="123568"/>
            <a:ext cx="2496207" cy="959055"/>
          </a:xfrm>
          <a:prstGeom prst="rect">
            <a:avLst/>
          </a:prstGeom>
          <a:noFill/>
          <a:ln w="9525">
            <a:noFill/>
            <a:miter lim="800000"/>
            <a:headEnd/>
            <a:tailEnd/>
          </a:ln>
        </p:spPr>
      </p:pic>
      <p:pic>
        <p:nvPicPr>
          <p:cNvPr id="3" name="Picture 2">
            <a:extLst>
              <a:ext uri="{FF2B5EF4-FFF2-40B4-BE49-F238E27FC236}">
                <a16:creationId xmlns:a16="http://schemas.microsoft.com/office/drawing/2014/main" id="{E9E70340-E870-4A29-8B16-A515F190BB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6693" y="1168164"/>
            <a:ext cx="3164775" cy="2457924"/>
          </a:xfrm>
          <a:prstGeom prst="rect">
            <a:avLst/>
          </a:prstGeom>
          <a:ln>
            <a:noFill/>
          </a:ln>
          <a:effectLst>
            <a:softEdge rad="112500"/>
          </a:effectLst>
        </p:spPr>
      </p:pic>
      <p:pic>
        <p:nvPicPr>
          <p:cNvPr id="5" name="Picture 4">
            <a:extLst>
              <a:ext uri="{FF2B5EF4-FFF2-40B4-BE49-F238E27FC236}">
                <a16:creationId xmlns:a16="http://schemas.microsoft.com/office/drawing/2014/main" id="{56A0117C-0256-4B57-8517-CF0ED32DD1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81111" y="3790462"/>
            <a:ext cx="3520440" cy="2733125"/>
          </a:xfrm>
          <a:prstGeom prst="rect">
            <a:avLst/>
          </a:prstGeom>
          <a:ln>
            <a:noFill/>
          </a:ln>
          <a:effectLst>
            <a:softEdge rad="112500"/>
          </a:effectLst>
        </p:spPr>
      </p:pic>
    </p:spTree>
    <p:extLst>
      <p:ext uri="{BB962C8B-B14F-4D97-AF65-F5344CB8AC3E}">
        <p14:creationId xmlns:p14="http://schemas.microsoft.com/office/powerpoint/2010/main" val="1726878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F:\POWERPOINT\TERMOIMPIANT\foto\Imi Farma\2.jpg"/>
          <p:cNvPicPr>
            <a:picLocks noChangeAspect="1" noChangeArrowheads="1"/>
          </p:cNvPicPr>
          <p:nvPr/>
        </p:nvPicPr>
        <p:blipFill>
          <a:blip r:embed="rId2" cstate="print"/>
          <a:srcRect/>
          <a:stretch>
            <a:fillRect/>
          </a:stretch>
        </p:blipFill>
        <p:spPr bwMode="auto">
          <a:xfrm>
            <a:off x="5132866" y="877823"/>
            <a:ext cx="4965550" cy="3496871"/>
          </a:xfrm>
          <a:prstGeom prst="rect">
            <a:avLst/>
          </a:prstGeom>
          <a:ln>
            <a:noFill/>
          </a:ln>
          <a:effectLst>
            <a:softEdge rad="112500"/>
          </a:effectLst>
        </p:spPr>
      </p:pic>
      <p:pic>
        <p:nvPicPr>
          <p:cNvPr id="5122" name="Picture 2" descr="F:\POWERPOINT\TERMOIMPIANT\foto\Imi Farma\1.jpg"/>
          <p:cNvPicPr>
            <a:picLocks noChangeAspect="1" noChangeArrowheads="1"/>
          </p:cNvPicPr>
          <p:nvPr/>
        </p:nvPicPr>
        <p:blipFill>
          <a:blip r:embed="rId3" cstate="print"/>
          <a:srcRect t="21919"/>
          <a:stretch>
            <a:fillRect/>
          </a:stretch>
        </p:blipFill>
        <p:spPr bwMode="auto">
          <a:xfrm>
            <a:off x="216481" y="1082623"/>
            <a:ext cx="4721280" cy="2703851"/>
          </a:xfrm>
          <a:prstGeom prst="rect">
            <a:avLst/>
          </a:prstGeom>
          <a:ln>
            <a:noFill/>
          </a:ln>
          <a:effectLst>
            <a:softEdge rad="112500"/>
          </a:effectLst>
        </p:spPr>
      </p:pic>
      <p:pic>
        <p:nvPicPr>
          <p:cNvPr id="5124" name="Picture 4" descr="F:\POWERPOINT\TERMOIMPIANT\foto\Imi Farma\4.jpg"/>
          <p:cNvPicPr>
            <a:picLocks noChangeAspect="1" noChangeArrowheads="1"/>
          </p:cNvPicPr>
          <p:nvPr/>
        </p:nvPicPr>
        <p:blipFill>
          <a:blip r:embed="rId4" cstate="print"/>
          <a:srcRect t="10292"/>
          <a:stretch>
            <a:fillRect/>
          </a:stretch>
        </p:blipFill>
        <p:spPr bwMode="auto">
          <a:xfrm>
            <a:off x="305844" y="3961701"/>
            <a:ext cx="4342339" cy="2703851"/>
          </a:xfrm>
          <a:prstGeom prst="rect">
            <a:avLst/>
          </a:prstGeom>
          <a:ln>
            <a:noFill/>
          </a:ln>
          <a:effectLst>
            <a:softEdge rad="112500"/>
          </a:effectLst>
        </p:spPr>
      </p:pic>
      <p:sp>
        <p:nvSpPr>
          <p:cNvPr id="7" name="TextBox 6"/>
          <p:cNvSpPr txBox="1"/>
          <p:nvPr/>
        </p:nvSpPr>
        <p:spPr>
          <a:xfrm>
            <a:off x="9086491" y="312424"/>
            <a:ext cx="2208361"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fontAlgn="ctr"/>
            <a:r>
              <a:rPr lang="en-GB" sz="2000" dirty="0">
                <a:latin typeface="Sylfaen" panose="010A0502050306030303" pitchFamily="18" charset="0"/>
              </a:rPr>
              <a:t>“IMI” PHARMA</a:t>
            </a:r>
            <a:endParaRPr lang="en-GB" sz="2000" dirty="0">
              <a:solidFill>
                <a:srgbClr val="000000"/>
              </a:solidFill>
              <a:latin typeface="Sylfaen" panose="010A0502050306030303" pitchFamily="18" charset="0"/>
            </a:endParaRPr>
          </a:p>
        </p:txBody>
      </p:sp>
      <p:pic>
        <p:nvPicPr>
          <p:cNvPr id="8" name="Picture 2"/>
          <p:cNvPicPr>
            <a:picLocks noChangeAspect="1" noChangeArrowheads="1"/>
          </p:cNvPicPr>
          <p:nvPr/>
        </p:nvPicPr>
        <p:blipFill>
          <a:blip r:embed="rId5" cstate="print"/>
          <a:srcRect/>
          <a:stretch>
            <a:fillRect/>
          </a:stretch>
        </p:blipFill>
        <p:spPr bwMode="auto">
          <a:xfrm>
            <a:off x="148139" y="123568"/>
            <a:ext cx="2496207" cy="959055"/>
          </a:xfrm>
          <a:prstGeom prst="rect">
            <a:avLst/>
          </a:prstGeom>
          <a:noFill/>
          <a:ln w="9525">
            <a:noFill/>
            <a:miter lim="800000"/>
            <a:headEnd/>
            <a:tailEnd/>
          </a:ln>
        </p:spPr>
      </p:pic>
      <p:pic>
        <p:nvPicPr>
          <p:cNvPr id="16386" name="Picture 2" descr="http://www.termoimpianti.al/en/images/stories/IMI-FARMA/2.jpg"/>
          <p:cNvPicPr>
            <a:picLocks noChangeAspect="1" noChangeArrowheads="1"/>
          </p:cNvPicPr>
          <p:nvPr/>
        </p:nvPicPr>
        <p:blipFill>
          <a:blip r:embed="rId6" cstate="print"/>
          <a:srcRect/>
          <a:stretch>
            <a:fillRect/>
          </a:stretch>
        </p:blipFill>
        <p:spPr bwMode="auto">
          <a:xfrm>
            <a:off x="4648183" y="4374694"/>
            <a:ext cx="3191356" cy="2279540"/>
          </a:xfrm>
          <a:prstGeom prst="rect">
            <a:avLst/>
          </a:prstGeom>
          <a:ln>
            <a:noFill/>
          </a:ln>
          <a:effectLst>
            <a:softEdge rad="112500"/>
          </a:effectLst>
        </p:spPr>
      </p:pic>
      <p:sp>
        <p:nvSpPr>
          <p:cNvPr id="9" name="TextBox 8">
            <a:extLst>
              <a:ext uri="{FF2B5EF4-FFF2-40B4-BE49-F238E27FC236}">
                <a16:creationId xmlns:a16="http://schemas.microsoft.com/office/drawing/2014/main" id="{3D6638FA-E2EC-42A7-B63A-A4CAF5D4A432}"/>
              </a:ext>
            </a:extLst>
          </p:cNvPr>
          <p:cNvSpPr txBox="1"/>
          <p:nvPr/>
        </p:nvSpPr>
        <p:spPr>
          <a:xfrm>
            <a:off x="7839539" y="4962914"/>
            <a:ext cx="4210847"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Sylfaen" panose="010A0502050306030303" pitchFamily="18" charset="0"/>
              </a:rPr>
              <a:t>Supply / Installation / Design of Heating / Cooling systems and Ventilation (HVAC);</a:t>
            </a:r>
          </a:p>
          <a:p>
            <a:endParaRPr lang="en-US" dirty="0">
              <a:latin typeface="Sylfaen" panose="010A0502050306030303" pitchFamily="18" charset="0"/>
            </a:endParaRPr>
          </a:p>
          <a:p>
            <a:r>
              <a:rPr lang="en-GB" i="1" dirty="0">
                <a:latin typeface="Sylfaen" panose="010A0502050306030303" pitchFamily="18" charset="0"/>
              </a:rPr>
              <a:t>Period 2014-2015	</a:t>
            </a:r>
            <a:r>
              <a:rPr lang="en-GB" i="1" dirty="0"/>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47458" y="5400549"/>
            <a:ext cx="6454227"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Sylfaen" panose="010A0502050306030303" pitchFamily="18" charset="0"/>
              </a:rPr>
              <a:t>Supply / Installation / Design of Heating / Cooling systems and Ventilation (HVAC);</a:t>
            </a:r>
          </a:p>
          <a:p>
            <a:endParaRPr lang="en-US" dirty="0">
              <a:latin typeface="Sylfaen" panose="010A0502050306030303" pitchFamily="18" charset="0"/>
            </a:endParaRPr>
          </a:p>
          <a:p>
            <a:r>
              <a:rPr lang="en-GB" i="1" dirty="0">
                <a:latin typeface="Sylfaen" panose="010A0502050306030303" pitchFamily="18" charset="0"/>
              </a:rPr>
              <a:t>Period 2015-2016	</a:t>
            </a:r>
            <a:r>
              <a:rPr lang="en-GB" i="1" dirty="0"/>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1320" y="3979082"/>
            <a:ext cx="4552740" cy="284293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1744" y="1176770"/>
            <a:ext cx="3796399" cy="2711714"/>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6862" y="1176770"/>
            <a:ext cx="3796399" cy="2711714"/>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980" y="1176770"/>
            <a:ext cx="3796399" cy="2711714"/>
          </a:xfrm>
          <a:prstGeom prst="rect">
            <a:avLst/>
          </a:prstGeom>
          <a:ln w="88900" cap="sq" cmpd="thickThin">
            <a:solidFill>
              <a:srgbClr val="000000"/>
            </a:solidFill>
            <a:prstDash val="solid"/>
            <a:miter lim="800000"/>
          </a:ln>
          <a:effectLst>
            <a:innerShdw blurRad="76200">
              <a:srgbClr val="000000"/>
            </a:innerShdw>
          </a:effectLst>
        </p:spPr>
      </p:pic>
      <p:sp>
        <p:nvSpPr>
          <p:cNvPr id="9" name="TextBox 8"/>
          <p:cNvSpPr txBox="1"/>
          <p:nvPr/>
        </p:nvSpPr>
        <p:spPr>
          <a:xfrm>
            <a:off x="9351852" y="457438"/>
            <a:ext cx="2642208"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2000" dirty="0">
                <a:latin typeface="Sylfaen" panose="010A0502050306030303" pitchFamily="18" charset="0"/>
              </a:rPr>
              <a:t>TID TOWER TIRANA</a:t>
            </a:r>
            <a:endParaRPr lang="en-GB" sz="2000" dirty="0">
              <a:latin typeface="Sylfaen" panose="010A0502050306030303" pitchFamily="18" charset="0"/>
            </a:endParaRPr>
          </a:p>
        </p:txBody>
      </p:sp>
      <p:pic>
        <p:nvPicPr>
          <p:cNvPr id="11" name="Picture 2"/>
          <p:cNvPicPr>
            <a:picLocks noChangeAspect="1" noChangeArrowheads="1"/>
          </p:cNvPicPr>
          <p:nvPr/>
        </p:nvPicPr>
        <p:blipFill>
          <a:blip r:embed="rId6" cstate="print"/>
          <a:srcRect/>
          <a:stretch>
            <a:fillRect/>
          </a:stretch>
        </p:blipFill>
        <p:spPr bwMode="auto">
          <a:xfrm>
            <a:off x="156376" y="107092"/>
            <a:ext cx="2496207" cy="959055"/>
          </a:xfrm>
          <a:prstGeom prst="rect">
            <a:avLst/>
          </a:prstGeom>
          <a:noFill/>
          <a:ln w="9525">
            <a:noFill/>
            <a:miter lim="800000"/>
            <a:headEnd/>
            <a:tailEnd/>
          </a:ln>
        </p:spPr>
      </p:pic>
    </p:spTree>
    <p:extLst>
      <p:ext uri="{BB962C8B-B14F-4D97-AF65-F5344CB8AC3E}">
        <p14:creationId xmlns:p14="http://schemas.microsoft.com/office/powerpoint/2010/main" val="2909864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30813" y="333323"/>
            <a:ext cx="5920208"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2000" dirty="0">
                <a:latin typeface="Sylfaen" panose="010A0502050306030303" pitchFamily="18" charset="0"/>
              </a:rPr>
              <a:t>INDUSTRIAL FACILITIES </a:t>
            </a:r>
            <a:r>
              <a:rPr lang="en-US" sz="2000" dirty="0">
                <a:latin typeface="Sylfaen" panose="010A0502050306030303" pitchFamily="18" charset="0"/>
              </a:rPr>
              <a:t>Cement Factory </a:t>
            </a:r>
            <a:r>
              <a:rPr lang="en-US" sz="2000" dirty="0" err="1">
                <a:latin typeface="Sylfaen" panose="010A0502050306030303" pitchFamily="18" charset="0"/>
              </a:rPr>
              <a:t>Elbasan</a:t>
            </a:r>
            <a:endParaRPr lang="en-GB" sz="2000" dirty="0">
              <a:latin typeface="Sylfaen" panose="010A0502050306030303"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786" y="1082623"/>
            <a:ext cx="4381941" cy="3685505"/>
          </a:xfrm>
          <a:prstGeom prst="rect">
            <a:avLst/>
          </a:prstGeom>
          <a:ln>
            <a:noFill/>
          </a:ln>
          <a:effectLst>
            <a:softEdge rad="112500"/>
          </a:effec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8439" b="19838"/>
          <a:stretch/>
        </p:blipFill>
        <p:spPr>
          <a:xfrm>
            <a:off x="5680149" y="903590"/>
            <a:ext cx="5552883" cy="3096874"/>
          </a:xfrm>
          <a:prstGeom prst="rect">
            <a:avLst/>
          </a:prstGeom>
          <a:ln>
            <a:noFill/>
          </a:ln>
          <a:effectLst>
            <a:softEdge rad="112500"/>
          </a:effectLst>
        </p:spPr>
      </p:pic>
      <p:pic>
        <p:nvPicPr>
          <p:cNvPr id="8" name="Picture 2"/>
          <p:cNvPicPr>
            <a:picLocks noChangeAspect="1" noChangeArrowheads="1"/>
          </p:cNvPicPr>
          <p:nvPr/>
        </p:nvPicPr>
        <p:blipFill>
          <a:blip r:embed="rId4" cstate="print"/>
          <a:srcRect/>
          <a:stretch>
            <a:fillRect/>
          </a:stretch>
        </p:blipFill>
        <p:spPr bwMode="auto">
          <a:xfrm>
            <a:off x="148139" y="123568"/>
            <a:ext cx="2496207" cy="959055"/>
          </a:xfrm>
          <a:prstGeom prst="rect">
            <a:avLst/>
          </a:prstGeom>
          <a:noFill/>
          <a:ln w="9525">
            <a:noFill/>
            <a:miter lim="800000"/>
            <a:headEnd/>
            <a:tailEnd/>
          </a:ln>
        </p:spPr>
      </p:pic>
      <p:pic>
        <p:nvPicPr>
          <p:cNvPr id="4098" name="Picture 2"/>
          <p:cNvPicPr>
            <a:picLocks noChangeAspect="1" noChangeArrowheads="1"/>
          </p:cNvPicPr>
          <p:nvPr/>
        </p:nvPicPr>
        <p:blipFill>
          <a:blip r:embed="rId5" cstate="print"/>
          <a:srcRect/>
          <a:stretch>
            <a:fillRect/>
          </a:stretch>
        </p:blipFill>
        <p:spPr bwMode="auto">
          <a:xfrm>
            <a:off x="4764134" y="4000464"/>
            <a:ext cx="3692456" cy="2743200"/>
          </a:xfrm>
          <a:prstGeom prst="rect">
            <a:avLst/>
          </a:prstGeom>
          <a:ln>
            <a:noFill/>
          </a:ln>
          <a:effectLst>
            <a:softEdge rad="112500"/>
          </a:effectLst>
        </p:spPr>
      </p:pic>
    </p:spTree>
    <p:extLst>
      <p:ext uri="{BB962C8B-B14F-4D97-AF65-F5344CB8AC3E}">
        <p14:creationId xmlns:p14="http://schemas.microsoft.com/office/powerpoint/2010/main" val="3932127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4073" y="3184736"/>
            <a:ext cx="5142569" cy="367326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777" y="1254915"/>
            <a:ext cx="5333526" cy="3809661"/>
          </a:xfrm>
          <a:prstGeom prst="rect">
            <a:avLst/>
          </a:prstGeom>
        </p:spPr>
      </p:pic>
      <p:sp>
        <p:nvSpPr>
          <p:cNvPr id="5" name="TextBox 4"/>
          <p:cNvSpPr txBox="1"/>
          <p:nvPr/>
        </p:nvSpPr>
        <p:spPr>
          <a:xfrm>
            <a:off x="8757484" y="603095"/>
            <a:ext cx="3137954" cy="70788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sz="2000" dirty="0">
                <a:latin typeface="Sylfaen" panose="010A0502050306030303" pitchFamily="18" charset="0"/>
              </a:rPr>
              <a:t> INDUSTRIAL FACILITIES Aluminum Ingots Foundry</a:t>
            </a:r>
            <a:endParaRPr lang="en-GB" sz="2000" dirty="0">
              <a:latin typeface="Sylfaen" panose="010A0502050306030303" pitchFamily="18" charset="0"/>
            </a:endParaRPr>
          </a:p>
        </p:txBody>
      </p:sp>
      <p:pic>
        <p:nvPicPr>
          <p:cNvPr id="6" name="Picture 2"/>
          <p:cNvPicPr>
            <a:picLocks noChangeAspect="1" noChangeArrowheads="1"/>
          </p:cNvPicPr>
          <p:nvPr/>
        </p:nvPicPr>
        <p:blipFill>
          <a:blip r:embed="rId4" cstate="print"/>
          <a:srcRect/>
          <a:stretch>
            <a:fillRect/>
          </a:stretch>
        </p:blipFill>
        <p:spPr bwMode="auto">
          <a:xfrm>
            <a:off x="148139" y="123568"/>
            <a:ext cx="2496207" cy="959055"/>
          </a:xfrm>
          <a:prstGeom prst="rect">
            <a:avLst/>
          </a:prstGeom>
          <a:noFill/>
          <a:ln w="9525">
            <a:noFill/>
            <a:miter lim="800000"/>
            <a:headEnd/>
            <a:tailEnd/>
          </a:ln>
        </p:spPr>
      </p:pic>
      <p:pic>
        <p:nvPicPr>
          <p:cNvPr id="5122" name="Picture 2"/>
          <p:cNvPicPr>
            <a:picLocks noChangeAspect="1" noChangeArrowheads="1"/>
          </p:cNvPicPr>
          <p:nvPr/>
        </p:nvPicPr>
        <p:blipFill>
          <a:blip r:embed="rId5" cstate="print"/>
          <a:srcRect/>
          <a:stretch>
            <a:fillRect/>
          </a:stretch>
        </p:blipFill>
        <p:spPr bwMode="auto">
          <a:xfrm>
            <a:off x="9675428" y="2027028"/>
            <a:ext cx="2300912" cy="3666406"/>
          </a:xfrm>
          <a:prstGeom prst="rect">
            <a:avLst/>
          </a:prstGeom>
          <a:noFill/>
          <a:ln w="9525">
            <a:noFill/>
            <a:miter lim="800000"/>
            <a:headEnd/>
            <a:tailEnd/>
          </a:ln>
        </p:spPr>
      </p:pic>
    </p:spTree>
    <p:extLst>
      <p:ext uri="{BB962C8B-B14F-4D97-AF65-F5344CB8AC3E}">
        <p14:creationId xmlns:p14="http://schemas.microsoft.com/office/powerpoint/2010/main" val="2996244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User\Desktop\Foto per prezantim\Omega\IMG-20180116-WA0015.jpg"/>
          <p:cNvPicPr>
            <a:picLocks noChangeAspect="1" noChangeArrowheads="1"/>
          </p:cNvPicPr>
          <p:nvPr/>
        </p:nvPicPr>
        <p:blipFill>
          <a:blip r:embed="rId2" cstate="print"/>
          <a:srcRect/>
          <a:stretch>
            <a:fillRect/>
          </a:stretch>
        </p:blipFill>
        <p:spPr bwMode="auto">
          <a:xfrm>
            <a:off x="346436" y="2907946"/>
            <a:ext cx="3449709" cy="1908336"/>
          </a:xfrm>
          <a:prstGeom prst="rect">
            <a:avLst/>
          </a:prstGeom>
          <a:ln>
            <a:noFill/>
          </a:ln>
          <a:effectLst>
            <a:softEdge rad="112500"/>
          </a:effectLst>
        </p:spPr>
      </p:pic>
      <p:sp>
        <p:nvSpPr>
          <p:cNvPr id="3" name="TextBox 2"/>
          <p:cNvSpPr txBox="1"/>
          <p:nvPr/>
        </p:nvSpPr>
        <p:spPr>
          <a:xfrm>
            <a:off x="8530064" y="593575"/>
            <a:ext cx="3350662"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2000" dirty="0">
                <a:latin typeface="Sylfaen" panose="010A0502050306030303" pitchFamily="18" charset="0"/>
              </a:rPr>
              <a:t>OMEGA PHARMA GROUP</a:t>
            </a:r>
            <a:endParaRPr lang="en-GB" sz="2000" dirty="0">
              <a:latin typeface="Sylfaen" panose="010A0502050306030303"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9912" y="4321684"/>
            <a:ext cx="2436919" cy="2536316"/>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1436" y="3120776"/>
            <a:ext cx="3966739" cy="1835270"/>
          </a:xfrm>
          <a:prstGeom prst="rect">
            <a:avLst/>
          </a:prstGeom>
          <a:ln>
            <a:noFill/>
          </a:ln>
          <a:effectLst>
            <a:softEdge rad="112500"/>
          </a:effectLst>
        </p:spPr>
      </p:pic>
      <p:pic>
        <p:nvPicPr>
          <p:cNvPr id="7" name="Picture 2"/>
          <p:cNvPicPr>
            <a:picLocks noChangeAspect="1" noChangeArrowheads="1"/>
          </p:cNvPicPr>
          <p:nvPr/>
        </p:nvPicPr>
        <p:blipFill>
          <a:blip r:embed="rId5" cstate="print"/>
          <a:srcRect/>
          <a:stretch>
            <a:fillRect/>
          </a:stretch>
        </p:blipFill>
        <p:spPr bwMode="auto">
          <a:xfrm>
            <a:off x="148139" y="123568"/>
            <a:ext cx="2496207" cy="959055"/>
          </a:xfrm>
          <a:prstGeom prst="rect">
            <a:avLst/>
          </a:prstGeom>
          <a:noFill/>
          <a:ln w="9525">
            <a:noFill/>
            <a:miter lim="800000"/>
            <a:headEnd/>
            <a:tailEnd/>
          </a:ln>
        </p:spPr>
      </p:pic>
      <p:pic>
        <p:nvPicPr>
          <p:cNvPr id="2053" name="Picture 5" descr="C:\Users\User\Desktop\Foto per prezantim\Omega\IMG-20180116-WA0033.jpg"/>
          <p:cNvPicPr>
            <a:picLocks noChangeAspect="1" noChangeArrowheads="1"/>
          </p:cNvPicPr>
          <p:nvPr/>
        </p:nvPicPr>
        <p:blipFill>
          <a:blip r:embed="rId6" cstate="print"/>
          <a:srcRect/>
          <a:stretch>
            <a:fillRect/>
          </a:stretch>
        </p:blipFill>
        <p:spPr bwMode="auto">
          <a:xfrm rot="5400000">
            <a:off x="8929021" y="302682"/>
            <a:ext cx="2043129" cy="3561049"/>
          </a:xfrm>
          <a:prstGeom prst="rect">
            <a:avLst/>
          </a:prstGeom>
          <a:ln>
            <a:noFill/>
          </a:ln>
          <a:effectLst>
            <a:softEdge rad="112500"/>
          </a:effectLst>
        </p:spPr>
      </p:pic>
      <p:pic>
        <p:nvPicPr>
          <p:cNvPr id="2055" name="Picture 7" descr="C:\Users\User\Desktop\Foto per prezantim\Omega\IMG-20180116-WA0027.jpg"/>
          <p:cNvPicPr>
            <a:picLocks noChangeAspect="1" noChangeArrowheads="1"/>
          </p:cNvPicPr>
          <p:nvPr/>
        </p:nvPicPr>
        <p:blipFill>
          <a:blip r:embed="rId7" cstate="print"/>
          <a:srcRect/>
          <a:stretch>
            <a:fillRect/>
          </a:stretch>
        </p:blipFill>
        <p:spPr bwMode="auto">
          <a:xfrm>
            <a:off x="265583" y="4816282"/>
            <a:ext cx="3611413" cy="2031419"/>
          </a:xfrm>
          <a:prstGeom prst="rect">
            <a:avLst/>
          </a:prstGeom>
          <a:ln>
            <a:noFill/>
          </a:ln>
          <a:effectLst>
            <a:softEdge rad="112500"/>
          </a:effectLst>
        </p:spPr>
      </p:pic>
      <p:pic>
        <p:nvPicPr>
          <p:cNvPr id="2056" name="Picture 8" descr="C:\Users\User\Desktop\Foto per prezantim\Omega\render\200088.jpg"/>
          <p:cNvPicPr>
            <a:picLocks noChangeAspect="1" noChangeArrowheads="1"/>
          </p:cNvPicPr>
          <p:nvPr/>
        </p:nvPicPr>
        <p:blipFill>
          <a:blip r:embed="rId8" cstate="print"/>
          <a:srcRect/>
          <a:stretch>
            <a:fillRect/>
          </a:stretch>
        </p:blipFill>
        <p:spPr bwMode="auto">
          <a:xfrm>
            <a:off x="5358008" y="0"/>
            <a:ext cx="2294088" cy="1835270"/>
          </a:xfrm>
          <a:prstGeom prst="rect">
            <a:avLst/>
          </a:prstGeom>
          <a:ln>
            <a:noFill/>
          </a:ln>
          <a:effectLst>
            <a:softEdge rad="112500"/>
          </a:effectLst>
        </p:spPr>
      </p:pic>
      <p:pic>
        <p:nvPicPr>
          <p:cNvPr id="2057" name="Picture 9" descr="C:\Users\User\Desktop\Foto per prezantim\Omega\render\10001.jpg"/>
          <p:cNvPicPr>
            <a:picLocks noChangeAspect="1" noChangeArrowheads="1"/>
          </p:cNvPicPr>
          <p:nvPr/>
        </p:nvPicPr>
        <p:blipFill>
          <a:blip r:embed="rId9" cstate="print"/>
          <a:srcRect/>
          <a:stretch>
            <a:fillRect/>
          </a:stretch>
        </p:blipFill>
        <p:spPr bwMode="auto">
          <a:xfrm>
            <a:off x="3324517" y="42292"/>
            <a:ext cx="1822330" cy="1457864"/>
          </a:xfrm>
          <a:prstGeom prst="rect">
            <a:avLst/>
          </a:prstGeom>
          <a:ln>
            <a:noFill/>
          </a:ln>
          <a:effectLst>
            <a:softEdge rad="112500"/>
          </a:effectLst>
        </p:spPr>
      </p:pic>
      <p:pic>
        <p:nvPicPr>
          <p:cNvPr id="4098" name="Picture 2"/>
          <p:cNvPicPr>
            <a:picLocks noChangeAspect="1" noChangeArrowheads="1"/>
          </p:cNvPicPr>
          <p:nvPr/>
        </p:nvPicPr>
        <p:blipFill>
          <a:blip r:embed="rId10" cstate="print"/>
          <a:srcRect/>
          <a:stretch>
            <a:fillRect/>
          </a:stretch>
        </p:blipFill>
        <p:spPr bwMode="auto">
          <a:xfrm>
            <a:off x="174085" y="1238249"/>
            <a:ext cx="3794412" cy="1628775"/>
          </a:xfrm>
          <a:prstGeom prst="rect">
            <a:avLst/>
          </a:prstGeom>
          <a:ln>
            <a:noFill/>
          </a:ln>
          <a:effectLst>
            <a:softEdge rad="112500"/>
          </a:effectLst>
        </p:spPr>
      </p:pic>
      <p:sp>
        <p:nvSpPr>
          <p:cNvPr id="13" name="TextBox 12">
            <a:extLst>
              <a:ext uri="{FF2B5EF4-FFF2-40B4-BE49-F238E27FC236}">
                <a16:creationId xmlns:a16="http://schemas.microsoft.com/office/drawing/2014/main" id="{F35E07E7-D4D2-4DF9-81F3-446419B42F21}"/>
              </a:ext>
            </a:extLst>
          </p:cNvPr>
          <p:cNvSpPr txBox="1"/>
          <p:nvPr/>
        </p:nvSpPr>
        <p:spPr>
          <a:xfrm>
            <a:off x="7562089" y="4972051"/>
            <a:ext cx="4506086"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dirty="0">
                <a:latin typeface="Sylfaen" panose="010A0502050306030303" pitchFamily="18" charset="0"/>
              </a:rPr>
              <a:t>Supply / Installation                                                                        HVAC System</a:t>
            </a:r>
          </a:p>
          <a:p>
            <a:r>
              <a:rPr lang="en-US" sz="1800" dirty="0">
                <a:latin typeface="Sylfaen" panose="010A0502050306030303" pitchFamily="18" charset="0"/>
              </a:rPr>
              <a:t>Fire Fighting System</a:t>
            </a:r>
          </a:p>
          <a:p>
            <a:r>
              <a:rPr lang="en-US" sz="1800" dirty="0">
                <a:latin typeface="Sylfaen" panose="010A0502050306030303" pitchFamily="18" charset="0"/>
              </a:rPr>
              <a:t>Water Supply/Discharge System</a:t>
            </a:r>
          </a:p>
          <a:p>
            <a:r>
              <a:rPr lang="en-GB" sz="1800" i="1" dirty="0">
                <a:latin typeface="Sylfaen" panose="010A0502050306030303" pitchFamily="18" charset="0"/>
              </a:rPr>
              <a:t>Period 2018</a:t>
            </a:r>
            <a:endParaRPr lang="en-US" sz="1800" dirty="0"/>
          </a:p>
          <a:p>
            <a:r>
              <a:rPr lang="en-GB" i="1" dirty="0"/>
              <a:t> 	</a:t>
            </a:r>
          </a:p>
        </p:txBody>
      </p:sp>
      <p:pic>
        <p:nvPicPr>
          <p:cNvPr id="5" name="Picture 4">
            <a:extLst>
              <a:ext uri="{FF2B5EF4-FFF2-40B4-BE49-F238E27FC236}">
                <a16:creationId xmlns:a16="http://schemas.microsoft.com/office/drawing/2014/main" id="{0128C2F6-31AE-4806-82D1-C4909A6968A8}"/>
              </a:ext>
            </a:extLst>
          </p:cNvPr>
          <p:cNvPicPr>
            <a:picLocks noChangeAspect="1"/>
          </p:cNvPicPr>
          <p:nvPr/>
        </p:nvPicPr>
        <p:blipFill>
          <a:blip r:embed="rId11"/>
          <a:stretch>
            <a:fillRect/>
          </a:stretch>
        </p:blipFill>
        <p:spPr>
          <a:xfrm>
            <a:off x="3934185" y="1934140"/>
            <a:ext cx="4132939" cy="2288674"/>
          </a:xfrm>
          <a:prstGeom prst="rect">
            <a:avLst/>
          </a:prstGeom>
          <a:ln>
            <a:noFill/>
          </a:ln>
          <a:effectLst>
            <a:softEdge rad="112500"/>
          </a:effectLst>
        </p:spPr>
      </p:pic>
    </p:spTree>
    <p:extLst>
      <p:ext uri="{BB962C8B-B14F-4D97-AF65-F5344CB8AC3E}">
        <p14:creationId xmlns:p14="http://schemas.microsoft.com/office/powerpoint/2010/main" val="1480603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238875" y="4972051"/>
            <a:ext cx="5829299" cy="184665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latin typeface="Sylfaen" panose="010A0502050306030303" pitchFamily="18" charset="0"/>
              </a:rPr>
              <a:t>Supply / Installation                                                                        Mechanical System (HVAC, Fire protection, Sanitary system) Heating steam and Cooling water, </a:t>
            </a:r>
          </a:p>
          <a:p>
            <a:r>
              <a:rPr lang="en-US" sz="1600" dirty="0">
                <a:latin typeface="Sylfaen" panose="010A0502050306030303" pitchFamily="18" charset="0"/>
              </a:rPr>
              <a:t>Surgical room and Medical Gas Systems</a:t>
            </a:r>
            <a:endParaRPr lang="en-GB" sz="1600" dirty="0">
              <a:latin typeface="Sylfaen" panose="010A0502050306030303" pitchFamily="18" charset="0"/>
            </a:endParaRPr>
          </a:p>
          <a:p>
            <a:r>
              <a:rPr lang="en-US" sz="1600" dirty="0">
                <a:latin typeface="Sylfaen" panose="010A0502050306030303" pitchFamily="18" charset="0"/>
              </a:rPr>
              <a:t>Start-up and projects according to the fact</a:t>
            </a:r>
            <a:r>
              <a:rPr lang="en-GB" sz="1600" dirty="0">
                <a:latin typeface="Sylfaen" panose="010A0502050306030303" pitchFamily="18" charset="0"/>
              </a:rPr>
              <a:t>;</a:t>
            </a:r>
          </a:p>
          <a:p>
            <a:endParaRPr lang="en-GB" sz="1600" dirty="0">
              <a:latin typeface="Sylfaen" panose="010A0502050306030303" pitchFamily="18" charset="0"/>
            </a:endParaRPr>
          </a:p>
          <a:p>
            <a:r>
              <a:rPr lang="en-GB" sz="1600" i="1" dirty="0">
                <a:latin typeface="Sylfaen" panose="010A0502050306030303" pitchFamily="18" charset="0"/>
              </a:rPr>
              <a:t>Period 2019</a:t>
            </a:r>
            <a:r>
              <a:rPr lang="en-GB" i="1" dirty="0"/>
              <a:t>	 	</a:t>
            </a:r>
          </a:p>
        </p:txBody>
      </p:sp>
      <p:sp>
        <p:nvSpPr>
          <p:cNvPr id="9" name="TextBox 8"/>
          <p:cNvSpPr txBox="1"/>
          <p:nvPr/>
        </p:nvSpPr>
        <p:spPr>
          <a:xfrm>
            <a:off x="3705225" y="285659"/>
            <a:ext cx="8059402"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fontAlgn="ctr"/>
            <a:r>
              <a:rPr lang="en-US" sz="2000" dirty="0">
                <a:latin typeface="Sylfaen" panose="010A0502050306030303" pitchFamily="18" charset="0"/>
              </a:rPr>
              <a:t>Tirana University Hospital Centre (TUHC) Reform A1 Building , Phase II</a:t>
            </a:r>
            <a:endParaRPr lang="en-GB" sz="2000" dirty="0">
              <a:solidFill>
                <a:srgbClr val="000000"/>
              </a:solidFill>
              <a:latin typeface="Sylfaen" panose="010A0502050306030303" pitchFamily="18" charset="0"/>
            </a:endParaRPr>
          </a:p>
        </p:txBody>
      </p:sp>
      <p:pic>
        <p:nvPicPr>
          <p:cNvPr id="10" name="Picture 2"/>
          <p:cNvPicPr>
            <a:picLocks noChangeAspect="1" noChangeArrowheads="1"/>
          </p:cNvPicPr>
          <p:nvPr/>
        </p:nvPicPr>
        <p:blipFill>
          <a:blip r:embed="rId2" cstate="print"/>
          <a:srcRect/>
          <a:stretch>
            <a:fillRect/>
          </a:stretch>
        </p:blipFill>
        <p:spPr bwMode="auto">
          <a:xfrm>
            <a:off x="148139" y="123568"/>
            <a:ext cx="2496207" cy="959055"/>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6657974" y="3143920"/>
            <a:ext cx="2909889" cy="1793441"/>
          </a:xfrm>
          <a:prstGeom prst="rect">
            <a:avLst/>
          </a:prstGeom>
          <a:ln>
            <a:noFill/>
          </a:ln>
          <a:effectLst>
            <a:softEdge rad="112500"/>
          </a:effectLst>
        </p:spPr>
      </p:pic>
      <p:pic>
        <p:nvPicPr>
          <p:cNvPr id="3075" name="Picture 3"/>
          <p:cNvPicPr>
            <a:picLocks noChangeAspect="1" noChangeArrowheads="1"/>
          </p:cNvPicPr>
          <p:nvPr/>
        </p:nvPicPr>
        <p:blipFill>
          <a:blip r:embed="rId4" cstate="print"/>
          <a:srcRect/>
          <a:stretch>
            <a:fillRect/>
          </a:stretch>
        </p:blipFill>
        <p:spPr bwMode="auto">
          <a:xfrm>
            <a:off x="228601" y="1142999"/>
            <a:ext cx="4848224" cy="2040259"/>
          </a:xfrm>
          <a:prstGeom prst="rect">
            <a:avLst/>
          </a:prstGeom>
          <a:ln>
            <a:noFill/>
          </a:ln>
          <a:effectLst>
            <a:softEdge rad="112500"/>
          </a:effectLst>
        </p:spPr>
      </p:pic>
      <p:pic>
        <p:nvPicPr>
          <p:cNvPr id="3076" name="Picture 4"/>
          <p:cNvPicPr>
            <a:picLocks noChangeAspect="1" noChangeArrowheads="1"/>
          </p:cNvPicPr>
          <p:nvPr/>
        </p:nvPicPr>
        <p:blipFill>
          <a:blip r:embed="rId5" cstate="print"/>
          <a:srcRect/>
          <a:stretch>
            <a:fillRect/>
          </a:stretch>
        </p:blipFill>
        <p:spPr bwMode="auto">
          <a:xfrm>
            <a:off x="9655313" y="3057525"/>
            <a:ext cx="2536687" cy="1809749"/>
          </a:xfrm>
          <a:prstGeom prst="rect">
            <a:avLst/>
          </a:prstGeom>
          <a:ln>
            <a:noFill/>
          </a:ln>
          <a:effectLst>
            <a:softEdge rad="112500"/>
          </a:effectLst>
        </p:spPr>
      </p:pic>
      <p:pic>
        <p:nvPicPr>
          <p:cNvPr id="3078" name="Picture 6"/>
          <p:cNvPicPr>
            <a:picLocks noChangeAspect="1" noChangeArrowheads="1"/>
          </p:cNvPicPr>
          <p:nvPr/>
        </p:nvPicPr>
        <p:blipFill>
          <a:blip r:embed="rId6" cstate="print"/>
          <a:srcRect/>
          <a:stretch>
            <a:fillRect/>
          </a:stretch>
        </p:blipFill>
        <p:spPr bwMode="auto">
          <a:xfrm>
            <a:off x="133350" y="4010026"/>
            <a:ext cx="2357593" cy="2705099"/>
          </a:xfrm>
          <a:prstGeom prst="rect">
            <a:avLst/>
          </a:prstGeom>
          <a:ln>
            <a:noFill/>
          </a:ln>
          <a:effectLst>
            <a:softEdge rad="112500"/>
          </a:effectLst>
        </p:spPr>
      </p:pic>
      <p:pic>
        <p:nvPicPr>
          <p:cNvPr id="3079" name="Picture 7"/>
          <p:cNvPicPr>
            <a:picLocks noChangeAspect="1" noChangeArrowheads="1"/>
          </p:cNvPicPr>
          <p:nvPr/>
        </p:nvPicPr>
        <p:blipFill>
          <a:blip r:embed="rId7" cstate="print"/>
          <a:srcRect/>
          <a:stretch>
            <a:fillRect/>
          </a:stretch>
        </p:blipFill>
        <p:spPr bwMode="auto">
          <a:xfrm>
            <a:off x="4459101" y="3381374"/>
            <a:ext cx="2215440" cy="1476376"/>
          </a:xfrm>
          <a:prstGeom prst="rect">
            <a:avLst/>
          </a:prstGeom>
          <a:ln>
            <a:noFill/>
          </a:ln>
          <a:effectLst>
            <a:softEdge rad="112500"/>
          </a:effectLst>
        </p:spPr>
      </p:pic>
      <p:pic>
        <p:nvPicPr>
          <p:cNvPr id="3080" name="Picture 8"/>
          <p:cNvPicPr>
            <a:picLocks noChangeAspect="1" noChangeArrowheads="1"/>
          </p:cNvPicPr>
          <p:nvPr/>
        </p:nvPicPr>
        <p:blipFill>
          <a:blip r:embed="rId8" cstate="print"/>
          <a:srcRect/>
          <a:stretch>
            <a:fillRect/>
          </a:stretch>
        </p:blipFill>
        <p:spPr bwMode="auto">
          <a:xfrm>
            <a:off x="5419725" y="1028700"/>
            <a:ext cx="2907770" cy="2246185"/>
          </a:xfrm>
          <a:prstGeom prst="rect">
            <a:avLst/>
          </a:prstGeom>
          <a:ln>
            <a:noFill/>
          </a:ln>
          <a:effectLst>
            <a:softEdge rad="112500"/>
          </a:effectLst>
        </p:spPr>
      </p:pic>
      <p:pic>
        <p:nvPicPr>
          <p:cNvPr id="3081" name="Picture 9"/>
          <p:cNvPicPr>
            <a:picLocks noChangeAspect="1" noChangeArrowheads="1"/>
          </p:cNvPicPr>
          <p:nvPr/>
        </p:nvPicPr>
        <p:blipFill>
          <a:blip r:embed="rId9" cstate="print"/>
          <a:srcRect/>
          <a:stretch>
            <a:fillRect/>
          </a:stretch>
        </p:blipFill>
        <p:spPr bwMode="auto">
          <a:xfrm>
            <a:off x="3705225" y="5172146"/>
            <a:ext cx="2428874" cy="1552503"/>
          </a:xfrm>
          <a:prstGeom prst="rect">
            <a:avLst/>
          </a:prstGeom>
          <a:ln>
            <a:noFill/>
          </a:ln>
          <a:effectLst>
            <a:softEdge rad="112500"/>
          </a:effectLst>
        </p:spPr>
      </p:pic>
      <p:pic>
        <p:nvPicPr>
          <p:cNvPr id="3082" name="Picture 10"/>
          <p:cNvPicPr>
            <a:picLocks noChangeAspect="1" noChangeArrowheads="1"/>
          </p:cNvPicPr>
          <p:nvPr/>
        </p:nvPicPr>
        <p:blipFill>
          <a:blip r:embed="rId10" cstate="print"/>
          <a:srcRect/>
          <a:stretch>
            <a:fillRect/>
          </a:stretch>
        </p:blipFill>
        <p:spPr bwMode="auto">
          <a:xfrm>
            <a:off x="8508192" y="942974"/>
            <a:ext cx="2691992" cy="2381251"/>
          </a:xfrm>
          <a:prstGeom prst="rect">
            <a:avLst/>
          </a:prstGeom>
          <a:ln>
            <a:noFill/>
          </a:ln>
          <a:effectLst>
            <a:softEdge rad="112500"/>
          </a:effectLst>
        </p:spPr>
      </p:pic>
      <p:pic>
        <p:nvPicPr>
          <p:cNvPr id="3083" name="Picture 11"/>
          <p:cNvPicPr>
            <a:picLocks noChangeAspect="1" noChangeArrowheads="1"/>
          </p:cNvPicPr>
          <p:nvPr/>
        </p:nvPicPr>
        <p:blipFill>
          <a:blip r:embed="rId11" cstate="print"/>
          <a:srcRect/>
          <a:stretch>
            <a:fillRect/>
          </a:stretch>
        </p:blipFill>
        <p:spPr bwMode="auto">
          <a:xfrm>
            <a:off x="2391442" y="3057525"/>
            <a:ext cx="2123407" cy="2571750"/>
          </a:xfrm>
          <a:prstGeom prst="rect">
            <a:avLst/>
          </a:prstGeom>
          <a:ln>
            <a:noFill/>
          </a:ln>
          <a:effectLst>
            <a:softEdge rad="112500"/>
          </a:effectLst>
        </p:spPr>
      </p:pic>
    </p:spTree>
    <p:extLst>
      <p:ext uri="{BB962C8B-B14F-4D97-AF65-F5344CB8AC3E}">
        <p14:creationId xmlns:p14="http://schemas.microsoft.com/office/powerpoint/2010/main" val="1726878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48139" y="123568"/>
            <a:ext cx="2496207" cy="959055"/>
          </a:xfrm>
          <a:prstGeom prst="rect">
            <a:avLst/>
          </a:prstGeom>
          <a:noFill/>
          <a:ln w="9525">
            <a:noFill/>
            <a:miter lim="800000"/>
            <a:headEnd/>
            <a:tailEnd/>
          </a:ln>
        </p:spPr>
      </p:pic>
      <p:pic>
        <p:nvPicPr>
          <p:cNvPr id="3074" name="Picture 2" descr="C:\Users\User\Desktop\Foto per prezantim\IMG-20180104-WA0027.jpg"/>
          <p:cNvPicPr>
            <a:picLocks noChangeAspect="1" noChangeArrowheads="1"/>
          </p:cNvPicPr>
          <p:nvPr/>
        </p:nvPicPr>
        <p:blipFill>
          <a:blip r:embed="rId3" cstate="print"/>
          <a:srcRect/>
          <a:stretch>
            <a:fillRect/>
          </a:stretch>
        </p:blipFill>
        <p:spPr bwMode="auto">
          <a:xfrm>
            <a:off x="189780" y="1337094"/>
            <a:ext cx="3370053" cy="2527540"/>
          </a:xfrm>
          <a:prstGeom prst="rect">
            <a:avLst/>
          </a:prstGeom>
          <a:ln>
            <a:noFill/>
          </a:ln>
          <a:effectLst>
            <a:softEdge rad="112500"/>
          </a:effectLst>
        </p:spPr>
      </p:pic>
      <p:pic>
        <p:nvPicPr>
          <p:cNvPr id="3075" name="Picture 3" descr="C:\Users\User\Desktop\Foto per prezantim\IMG-20180104-WA0033.jpg"/>
          <p:cNvPicPr>
            <a:picLocks noChangeAspect="1" noChangeArrowheads="1"/>
          </p:cNvPicPr>
          <p:nvPr/>
        </p:nvPicPr>
        <p:blipFill>
          <a:blip r:embed="rId4" cstate="print"/>
          <a:srcRect/>
          <a:stretch>
            <a:fillRect/>
          </a:stretch>
        </p:blipFill>
        <p:spPr bwMode="auto">
          <a:xfrm>
            <a:off x="3717983" y="3243532"/>
            <a:ext cx="3950899" cy="2963175"/>
          </a:xfrm>
          <a:prstGeom prst="rect">
            <a:avLst/>
          </a:prstGeom>
          <a:ln>
            <a:noFill/>
          </a:ln>
          <a:effectLst>
            <a:softEdge rad="112500"/>
          </a:effectLst>
        </p:spPr>
      </p:pic>
      <p:pic>
        <p:nvPicPr>
          <p:cNvPr id="3076" name="Picture 4" descr="C:\Users\User\Desktop\Foto per prezantim\IMG-20180104-WA0038.jpg"/>
          <p:cNvPicPr>
            <a:picLocks noChangeAspect="1" noChangeArrowheads="1"/>
          </p:cNvPicPr>
          <p:nvPr/>
        </p:nvPicPr>
        <p:blipFill>
          <a:blip r:embed="rId5" cstate="print"/>
          <a:srcRect/>
          <a:stretch>
            <a:fillRect/>
          </a:stretch>
        </p:blipFill>
        <p:spPr bwMode="auto">
          <a:xfrm>
            <a:off x="284708" y="4141555"/>
            <a:ext cx="3243532" cy="2432649"/>
          </a:xfrm>
          <a:prstGeom prst="rect">
            <a:avLst/>
          </a:prstGeom>
          <a:ln>
            <a:noFill/>
          </a:ln>
          <a:effectLst>
            <a:softEdge rad="112500"/>
          </a:effectLst>
        </p:spPr>
      </p:pic>
      <p:sp>
        <p:nvSpPr>
          <p:cNvPr id="8" name="TextBox 7"/>
          <p:cNvSpPr txBox="1"/>
          <p:nvPr/>
        </p:nvSpPr>
        <p:spPr>
          <a:xfrm>
            <a:off x="8048368" y="123568"/>
            <a:ext cx="3956727" cy="1015663"/>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dirty="0">
                <a:latin typeface="Sylfaen" panose="010A0502050306030303" pitchFamily="18" charset="0"/>
              </a:rPr>
              <a:t>INTESA SANPAOLO BANK ALBANIA </a:t>
            </a:r>
          </a:p>
          <a:p>
            <a:pPr algn="ctr"/>
            <a:r>
              <a:rPr lang="en-US" sz="2000" dirty="0">
                <a:latin typeface="Sylfaen" panose="010A0502050306030303" pitchFamily="18" charset="0"/>
              </a:rPr>
              <a:t>Central Branch</a:t>
            </a:r>
            <a:endParaRPr lang="en-GB" sz="2000" dirty="0">
              <a:latin typeface="Sylfaen" panose="010A0502050306030303" pitchFamily="18" charset="0"/>
            </a:endParaRPr>
          </a:p>
        </p:txBody>
      </p:sp>
      <p:pic>
        <p:nvPicPr>
          <p:cNvPr id="3078" name="Picture 6" descr="C:\Users\User\Desktop\Foto per prezantim\Foto ISPA Dega Qendrore\20180114_125925.jpg"/>
          <p:cNvPicPr>
            <a:picLocks noChangeAspect="1" noChangeArrowheads="1"/>
          </p:cNvPicPr>
          <p:nvPr/>
        </p:nvPicPr>
        <p:blipFill>
          <a:blip r:embed="rId6" cstate="print"/>
          <a:srcRect/>
          <a:stretch>
            <a:fillRect/>
          </a:stretch>
        </p:blipFill>
        <p:spPr bwMode="auto">
          <a:xfrm>
            <a:off x="3925020" y="129397"/>
            <a:ext cx="3982527" cy="2986895"/>
          </a:xfrm>
          <a:prstGeom prst="rect">
            <a:avLst/>
          </a:prstGeom>
          <a:ln>
            <a:noFill/>
          </a:ln>
          <a:effectLst>
            <a:softEdge rad="112500"/>
          </a:effectLst>
        </p:spPr>
      </p:pic>
      <p:pic>
        <p:nvPicPr>
          <p:cNvPr id="3079" name="Picture 7" descr="C:\Users\User\Desktop\Foto per prezantim\Foto ISPA Dega Qendrore\20180114_130149.jpg"/>
          <p:cNvPicPr>
            <a:picLocks noChangeAspect="1" noChangeArrowheads="1"/>
          </p:cNvPicPr>
          <p:nvPr/>
        </p:nvPicPr>
        <p:blipFill>
          <a:blip r:embed="rId7" cstate="print"/>
          <a:srcRect/>
          <a:stretch>
            <a:fillRect/>
          </a:stretch>
        </p:blipFill>
        <p:spPr bwMode="auto">
          <a:xfrm>
            <a:off x="8048368" y="3429000"/>
            <a:ext cx="3795622" cy="2846717"/>
          </a:xfrm>
          <a:prstGeom prst="rect">
            <a:avLst/>
          </a:prstGeom>
          <a:ln>
            <a:noFill/>
          </a:ln>
          <a:effectLst>
            <a:softEdge rad="112500"/>
          </a:effectLst>
        </p:spPr>
      </p:pic>
      <p:pic>
        <p:nvPicPr>
          <p:cNvPr id="4" name="Picture 3">
            <a:extLst>
              <a:ext uri="{FF2B5EF4-FFF2-40B4-BE49-F238E27FC236}">
                <a16:creationId xmlns:a16="http://schemas.microsoft.com/office/drawing/2014/main" id="{7D31BF04-BBE4-4D10-8753-08487AA17510}"/>
              </a:ext>
            </a:extLst>
          </p:cNvPr>
          <p:cNvPicPr>
            <a:picLocks noChangeAspect="1"/>
          </p:cNvPicPr>
          <p:nvPr/>
        </p:nvPicPr>
        <p:blipFill>
          <a:blip r:embed="rId8"/>
          <a:stretch>
            <a:fillRect/>
          </a:stretch>
        </p:blipFill>
        <p:spPr>
          <a:xfrm>
            <a:off x="8114504" y="1275264"/>
            <a:ext cx="3632933" cy="2153736"/>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84136" y="193660"/>
            <a:ext cx="4734357" cy="76944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GB" sz="4400" dirty="0">
                <a:latin typeface="Times New Roman" panose="02020603050405020304" pitchFamily="18" charset="0"/>
                <a:cs typeface="Times New Roman" panose="02020603050405020304" pitchFamily="18" charset="0"/>
              </a:rPr>
              <a:t>CERTIFICATIONS</a:t>
            </a:r>
          </a:p>
        </p:txBody>
      </p:sp>
      <p:pic>
        <p:nvPicPr>
          <p:cNvPr id="6" name="Picture 2"/>
          <p:cNvPicPr>
            <a:picLocks noChangeAspect="1" noChangeArrowheads="1"/>
          </p:cNvPicPr>
          <p:nvPr/>
        </p:nvPicPr>
        <p:blipFill>
          <a:blip r:embed="rId2" cstate="print"/>
          <a:srcRect/>
          <a:stretch>
            <a:fillRect/>
          </a:stretch>
        </p:blipFill>
        <p:spPr bwMode="auto">
          <a:xfrm>
            <a:off x="106950" y="98854"/>
            <a:ext cx="2496207" cy="959055"/>
          </a:xfrm>
          <a:prstGeom prst="rect">
            <a:avLst/>
          </a:prstGeom>
          <a:noFill/>
          <a:ln w="9525">
            <a:noFill/>
            <a:miter lim="800000"/>
            <a:headEnd/>
            <a:tailEnd/>
          </a:ln>
        </p:spPr>
      </p:pic>
      <p:pic>
        <p:nvPicPr>
          <p:cNvPr id="12" name="Picture 11">
            <a:extLst>
              <a:ext uri="{FF2B5EF4-FFF2-40B4-BE49-F238E27FC236}">
                <a16:creationId xmlns:a16="http://schemas.microsoft.com/office/drawing/2014/main" id="{77AAFC71-5E58-4B7D-8FD9-9BEBADBFB45F}"/>
              </a:ext>
            </a:extLst>
          </p:cNvPr>
          <p:cNvPicPr>
            <a:picLocks noChangeAspect="1"/>
          </p:cNvPicPr>
          <p:nvPr/>
        </p:nvPicPr>
        <p:blipFill>
          <a:blip r:embed="rId3"/>
          <a:stretch>
            <a:fillRect/>
          </a:stretch>
        </p:blipFill>
        <p:spPr>
          <a:xfrm>
            <a:off x="6489610" y="1057909"/>
            <a:ext cx="3822176" cy="5383924"/>
          </a:xfrm>
          <a:prstGeom prst="rect">
            <a:avLst/>
          </a:prstGeom>
        </p:spPr>
      </p:pic>
      <p:pic>
        <p:nvPicPr>
          <p:cNvPr id="14" name="Picture 13">
            <a:extLst>
              <a:ext uri="{FF2B5EF4-FFF2-40B4-BE49-F238E27FC236}">
                <a16:creationId xmlns:a16="http://schemas.microsoft.com/office/drawing/2014/main" id="{7E65F9C6-0769-4FD9-A5B8-309E1ECC1A8D}"/>
              </a:ext>
            </a:extLst>
          </p:cNvPr>
          <p:cNvPicPr>
            <a:picLocks noChangeAspect="1"/>
          </p:cNvPicPr>
          <p:nvPr/>
        </p:nvPicPr>
        <p:blipFill>
          <a:blip r:embed="rId4"/>
          <a:stretch>
            <a:fillRect/>
          </a:stretch>
        </p:blipFill>
        <p:spPr>
          <a:xfrm>
            <a:off x="1132559" y="1057909"/>
            <a:ext cx="3822175" cy="5383924"/>
          </a:xfrm>
          <a:prstGeom prst="rect">
            <a:avLst/>
          </a:prstGeom>
        </p:spPr>
      </p:pic>
    </p:spTree>
    <p:extLst>
      <p:ext uri="{BB962C8B-B14F-4D97-AF65-F5344CB8AC3E}">
        <p14:creationId xmlns:p14="http://schemas.microsoft.com/office/powerpoint/2010/main" val="883630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97344" y="100845"/>
            <a:ext cx="4706798" cy="70788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dirty="0">
                <a:latin typeface="Sylfaen" panose="010A0502050306030303" pitchFamily="18" charset="0"/>
              </a:rPr>
              <a:t>INTESA SANPAOLO BANK ALBANIA Central Branch</a:t>
            </a:r>
            <a:endParaRPr lang="en-GB" sz="2000" dirty="0">
              <a:latin typeface="Sylfaen" panose="010A0502050306030303"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9344" y="4356340"/>
            <a:ext cx="3117010" cy="23377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140" t="1" b="31509"/>
          <a:stretch/>
        </p:blipFill>
        <p:spPr>
          <a:xfrm>
            <a:off x="4442604" y="914404"/>
            <a:ext cx="3424687" cy="19797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022" y="3674854"/>
            <a:ext cx="2242868" cy="16821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p:cNvPicPr>
            <a:picLocks noChangeAspect="1" noChangeArrowheads="1"/>
          </p:cNvPicPr>
          <p:nvPr/>
        </p:nvPicPr>
        <p:blipFill>
          <a:blip r:embed="rId5" cstate="print"/>
          <a:srcRect/>
          <a:stretch>
            <a:fillRect/>
          </a:stretch>
        </p:blipFill>
        <p:spPr bwMode="auto">
          <a:xfrm>
            <a:off x="148139" y="123568"/>
            <a:ext cx="2496207" cy="959055"/>
          </a:xfrm>
          <a:prstGeom prst="rect">
            <a:avLst/>
          </a:prstGeom>
          <a:noFill/>
          <a:ln w="9525">
            <a:noFill/>
            <a:miter lim="800000"/>
            <a:headEnd/>
            <a:tailEnd/>
          </a:ln>
        </p:spPr>
      </p:pic>
      <p:pic>
        <p:nvPicPr>
          <p:cNvPr id="4098" name="Picture 2" descr="C:\Users\User\Desktop\Foto per prezantim\Foto ISPA Dega Qendrore\Foto ISPA Dega Qendrore\Foto ISPA Dega Qendrore\20180114_140329.jpg"/>
          <p:cNvPicPr>
            <a:picLocks noChangeAspect="1" noChangeArrowheads="1"/>
          </p:cNvPicPr>
          <p:nvPr/>
        </p:nvPicPr>
        <p:blipFill>
          <a:blip r:embed="rId6" cstate="print"/>
          <a:srcRect/>
          <a:stretch>
            <a:fillRect/>
          </a:stretch>
        </p:blipFill>
        <p:spPr bwMode="auto">
          <a:xfrm>
            <a:off x="931653" y="1043796"/>
            <a:ext cx="3335546" cy="2501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99" name="Picture 3"/>
          <p:cNvPicPr>
            <a:picLocks noChangeAspect="1" noChangeArrowheads="1"/>
          </p:cNvPicPr>
          <p:nvPr/>
        </p:nvPicPr>
        <p:blipFill>
          <a:blip r:embed="rId7" cstate="print"/>
          <a:srcRect/>
          <a:stretch>
            <a:fillRect/>
          </a:stretch>
        </p:blipFill>
        <p:spPr bwMode="auto">
          <a:xfrm>
            <a:off x="2689903" y="4083888"/>
            <a:ext cx="4679931" cy="23514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5" descr="C:\Users\User\Desktop\Foto per prezantim\IMG-20180104-WA0045.jpg"/>
          <p:cNvPicPr>
            <a:picLocks noChangeAspect="1" noChangeArrowheads="1"/>
          </p:cNvPicPr>
          <p:nvPr/>
        </p:nvPicPr>
        <p:blipFill>
          <a:blip r:embed="rId8" cstate="print"/>
          <a:srcRect/>
          <a:stretch>
            <a:fillRect/>
          </a:stretch>
        </p:blipFill>
        <p:spPr bwMode="auto">
          <a:xfrm>
            <a:off x="7996686" y="1216325"/>
            <a:ext cx="3904891" cy="29286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30888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2E7F3-850E-4A96-A4BE-E40233C293EC}"/>
              </a:ext>
            </a:extLst>
          </p:cNvPr>
          <p:cNvSpPr>
            <a:spLocks noGrp="1"/>
          </p:cNvSpPr>
          <p:nvPr>
            <p:ph type="title"/>
          </p:nvPr>
        </p:nvSpPr>
        <p:spPr>
          <a:xfrm>
            <a:off x="7916985" y="492370"/>
            <a:ext cx="3626338" cy="578338"/>
          </a:xfrm>
        </p:spPr>
        <p:txBody>
          <a:bodyPr>
            <a:normAutofit fontScale="90000"/>
          </a:bodyPr>
          <a:lstStyle/>
          <a:p>
            <a:br>
              <a:rPr lang="en-GB" sz="4400" dirty="0">
                <a:latin typeface="Sylfaen" panose="010A0502050306030303" pitchFamily="18" charset="0"/>
              </a:rPr>
            </a:br>
            <a:endParaRPr lang="en-US" dirty="0"/>
          </a:p>
        </p:txBody>
      </p:sp>
      <p:pic>
        <p:nvPicPr>
          <p:cNvPr id="5" name="Content Placeholder 4">
            <a:extLst>
              <a:ext uri="{FF2B5EF4-FFF2-40B4-BE49-F238E27FC236}">
                <a16:creationId xmlns:a16="http://schemas.microsoft.com/office/drawing/2014/main" id="{27E176FF-C754-49B6-BF0C-D803BF37B2F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8449" y="1082623"/>
            <a:ext cx="1795585" cy="2480723"/>
          </a:xfrm>
          <a:prstGeom prst="rect">
            <a:avLst/>
          </a:prstGeom>
          <a:ln>
            <a:noFill/>
          </a:ln>
          <a:effectLst>
            <a:softEdge rad="112500"/>
          </a:effectLst>
        </p:spPr>
      </p:pic>
      <p:pic>
        <p:nvPicPr>
          <p:cNvPr id="7" name="Picture 6">
            <a:extLst>
              <a:ext uri="{FF2B5EF4-FFF2-40B4-BE49-F238E27FC236}">
                <a16:creationId xmlns:a16="http://schemas.microsoft.com/office/drawing/2014/main" id="{A94BAA10-49D7-4810-9703-A86F76F5B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190" y="935427"/>
            <a:ext cx="4772880" cy="2849661"/>
          </a:xfrm>
          <a:prstGeom prst="rect">
            <a:avLst/>
          </a:prstGeom>
          <a:ln>
            <a:noFill/>
          </a:ln>
          <a:effectLst>
            <a:softEdge rad="112500"/>
          </a:effectLst>
        </p:spPr>
      </p:pic>
      <p:pic>
        <p:nvPicPr>
          <p:cNvPr id="9" name="Picture 8">
            <a:extLst>
              <a:ext uri="{FF2B5EF4-FFF2-40B4-BE49-F238E27FC236}">
                <a16:creationId xmlns:a16="http://schemas.microsoft.com/office/drawing/2014/main" id="{A5AF30CC-324F-47E7-AD14-209C7D2916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3627" y="3942965"/>
            <a:ext cx="2244969" cy="2714380"/>
          </a:xfrm>
          <a:prstGeom prst="rect">
            <a:avLst/>
          </a:prstGeom>
          <a:ln>
            <a:noFill/>
          </a:ln>
          <a:effectLst>
            <a:softEdge rad="112500"/>
          </a:effectLst>
        </p:spPr>
      </p:pic>
      <p:pic>
        <p:nvPicPr>
          <p:cNvPr id="11" name="Picture 10">
            <a:extLst>
              <a:ext uri="{FF2B5EF4-FFF2-40B4-BE49-F238E27FC236}">
                <a16:creationId xmlns:a16="http://schemas.microsoft.com/office/drawing/2014/main" id="{E07550AB-B16B-497F-BD5B-E9B29C59D2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774" y="3852728"/>
            <a:ext cx="1893528" cy="2465820"/>
          </a:xfrm>
          <a:prstGeom prst="rect">
            <a:avLst/>
          </a:prstGeom>
          <a:ln>
            <a:noFill/>
          </a:ln>
          <a:effectLst>
            <a:softEdge rad="112500"/>
          </a:effectLst>
        </p:spPr>
      </p:pic>
      <p:pic>
        <p:nvPicPr>
          <p:cNvPr id="13" name="Picture 12">
            <a:extLst>
              <a:ext uri="{FF2B5EF4-FFF2-40B4-BE49-F238E27FC236}">
                <a16:creationId xmlns:a16="http://schemas.microsoft.com/office/drawing/2014/main" id="{99C7A81A-767B-4D72-B7F5-EB700A08F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5868" y="3942965"/>
            <a:ext cx="2418632" cy="2537527"/>
          </a:xfrm>
          <a:prstGeom prst="rect">
            <a:avLst/>
          </a:prstGeom>
          <a:ln>
            <a:noFill/>
          </a:ln>
          <a:effectLst>
            <a:softEdge rad="112500"/>
          </a:effectLst>
        </p:spPr>
      </p:pic>
      <p:sp>
        <p:nvSpPr>
          <p:cNvPr id="17" name="TextBox 16">
            <a:extLst>
              <a:ext uri="{FF2B5EF4-FFF2-40B4-BE49-F238E27FC236}">
                <a16:creationId xmlns:a16="http://schemas.microsoft.com/office/drawing/2014/main" id="{11EF3DC9-9242-4606-9ADB-1FD00DFD92DA}"/>
              </a:ext>
            </a:extLst>
          </p:cNvPr>
          <p:cNvSpPr txBox="1"/>
          <p:nvPr/>
        </p:nvSpPr>
        <p:spPr>
          <a:xfrm>
            <a:off x="7136112" y="319874"/>
            <a:ext cx="4665119" cy="615553"/>
          </a:xfrm>
          <a:prstGeom prst="rect">
            <a:avLst/>
          </a:prstGeom>
          <a:solidFill>
            <a:schemeClr val="accent2"/>
          </a:solidFill>
        </p:spPr>
        <p:txBody>
          <a:bodyPr wrap="square">
            <a:spAutoFit/>
          </a:bodyPr>
          <a:lstStyle/>
          <a:p>
            <a:pPr algn="ctr"/>
            <a:r>
              <a:rPr lang="it-IT" sz="1800" dirty="0">
                <a:latin typeface="Sylfaen" panose="010A0502050306030303" pitchFamily="18" charset="0"/>
              </a:rPr>
              <a:t>IT Precize Cooling </a:t>
            </a:r>
            <a:r>
              <a:rPr lang="en-US" sz="1600" dirty="0">
                <a:latin typeface="Sylfaen" panose="010A0502050306030303" pitchFamily="18" charset="0"/>
              </a:rPr>
              <a:t>Intesa Sanpaolo Bank Albania Head Office</a:t>
            </a:r>
            <a:endParaRPr lang="en-GB" sz="1800" dirty="0">
              <a:latin typeface="Sylfaen" panose="010A0502050306030303" pitchFamily="18" charset="0"/>
            </a:endParaRPr>
          </a:p>
        </p:txBody>
      </p:sp>
      <p:pic>
        <p:nvPicPr>
          <p:cNvPr id="19" name="Picture 2">
            <a:extLst>
              <a:ext uri="{FF2B5EF4-FFF2-40B4-BE49-F238E27FC236}">
                <a16:creationId xmlns:a16="http://schemas.microsoft.com/office/drawing/2014/main" id="{15B4306D-B37F-4E54-81BA-DE2E0C5B290A}"/>
              </a:ext>
            </a:extLst>
          </p:cNvPr>
          <p:cNvPicPr>
            <a:picLocks noChangeAspect="1" noChangeArrowheads="1"/>
          </p:cNvPicPr>
          <p:nvPr/>
        </p:nvPicPr>
        <p:blipFill>
          <a:blip r:embed="rId7" cstate="print"/>
          <a:srcRect/>
          <a:stretch>
            <a:fillRect/>
          </a:stretch>
        </p:blipFill>
        <p:spPr bwMode="auto">
          <a:xfrm>
            <a:off x="148139" y="123568"/>
            <a:ext cx="2496207" cy="959055"/>
          </a:xfrm>
          <a:prstGeom prst="rect">
            <a:avLst/>
          </a:prstGeom>
          <a:noFill/>
          <a:ln w="9525">
            <a:noFill/>
            <a:miter lim="800000"/>
            <a:headEnd/>
            <a:tailEnd/>
          </a:ln>
        </p:spPr>
      </p:pic>
      <p:sp>
        <p:nvSpPr>
          <p:cNvPr id="10" name="TextBox 9">
            <a:extLst>
              <a:ext uri="{FF2B5EF4-FFF2-40B4-BE49-F238E27FC236}">
                <a16:creationId xmlns:a16="http://schemas.microsoft.com/office/drawing/2014/main" id="{A60DE142-A814-41DA-89E0-B49B22EF9F67}"/>
              </a:ext>
            </a:extLst>
          </p:cNvPr>
          <p:cNvSpPr txBox="1"/>
          <p:nvPr/>
        </p:nvSpPr>
        <p:spPr>
          <a:xfrm>
            <a:off x="8374375" y="4980580"/>
            <a:ext cx="3721231"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dirty="0">
                <a:latin typeface="Sylfaen" panose="010A0502050306030303" pitchFamily="18" charset="0"/>
              </a:rPr>
              <a:t>Supply / Installation                                                                        HVAC System</a:t>
            </a:r>
          </a:p>
          <a:p>
            <a:r>
              <a:rPr lang="en-US" sz="1800" dirty="0">
                <a:latin typeface="Sylfaen" panose="010A0502050306030303" pitchFamily="18" charset="0"/>
              </a:rPr>
              <a:t>Fire Fighting System</a:t>
            </a:r>
          </a:p>
          <a:p>
            <a:r>
              <a:rPr lang="en-GB" sz="1800" i="1" dirty="0">
                <a:latin typeface="Sylfaen" panose="010A0502050306030303" pitchFamily="18" charset="0"/>
              </a:rPr>
              <a:t>Period 2016-2017</a:t>
            </a:r>
            <a:endParaRPr lang="en-US" sz="1800" dirty="0"/>
          </a:p>
          <a:p>
            <a:r>
              <a:rPr lang="en-GB" i="1" dirty="0"/>
              <a:t> 	</a:t>
            </a:r>
          </a:p>
        </p:txBody>
      </p:sp>
    </p:spTree>
    <p:extLst>
      <p:ext uri="{BB962C8B-B14F-4D97-AF65-F5344CB8AC3E}">
        <p14:creationId xmlns:p14="http://schemas.microsoft.com/office/powerpoint/2010/main" val="2217994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48139" y="123568"/>
            <a:ext cx="2496207" cy="959055"/>
          </a:xfrm>
          <a:prstGeom prst="rect">
            <a:avLst/>
          </a:prstGeom>
          <a:noFill/>
          <a:ln w="9525">
            <a:noFill/>
            <a:miter lim="800000"/>
            <a:headEnd/>
            <a:tailEnd/>
          </a:ln>
        </p:spPr>
      </p:pic>
      <p:sp>
        <p:nvSpPr>
          <p:cNvPr id="8" name="TextBox 7"/>
          <p:cNvSpPr txBox="1"/>
          <p:nvPr/>
        </p:nvSpPr>
        <p:spPr>
          <a:xfrm>
            <a:off x="8169215" y="219474"/>
            <a:ext cx="3786880"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b="1" dirty="0" err="1">
                <a:latin typeface="Sylfaen" panose="010A0502050306030303" pitchFamily="18" charset="0"/>
              </a:rPr>
              <a:t>Medikamenta</a:t>
            </a:r>
            <a:r>
              <a:rPr lang="en-US" sz="2000" b="1" dirty="0">
                <a:latin typeface="Sylfaen" panose="010A0502050306030303" pitchFamily="18" charset="0"/>
              </a:rPr>
              <a:t> I &amp; II</a:t>
            </a:r>
            <a:endParaRPr lang="en-GB" sz="2000" dirty="0">
              <a:latin typeface="Sylfaen" panose="010A0502050306030303" pitchFamily="18" charset="0"/>
            </a:endParaRPr>
          </a:p>
        </p:txBody>
      </p:sp>
      <p:pic>
        <p:nvPicPr>
          <p:cNvPr id="7170" name="Picture 2" descr="http://www.termoimpianti.al/en/images/stories/DFM/3.jpg"/>
          <p:cNvPicPr>
            <a:picLocks noChangeAspect="1" noChangeArrowheads="1"/>
          </p:cNvPicPr>
          <p:nvPr/>
        </p:nvPicPr>
        <p:blipFill>
          <a:blip r:embed="rId3" cstate="print"/>
          <a:srcRect/>
          <a:stretch>
            <a:fillRect/>
          </a:stretch>
        </p:blipFill>
        <p:spPr bwMode="auto">
          <a:xfrm>
            <a:off x="4404497" y="419529"/>
            <a:ext cx="2898474" cy="2070339"/>
          </a:xfrm>
          <a:prstGeom prst="rect">
            <a:avLst/>
          </a:prstGeom>
          <a:ln>
            <a:noFill/>
          </a:ln>
          <a:effectLst>
            <a:softEdge rad="112500"/>
          </a:effectLst>
        </p:spPr>
      </p:pic>
      <p:pic>
        <p:nvPicPr>
          <p:cNvPr id="7172" name="Picture 4" descr="http://www.termoimpianti.al/en/images/stories/DFM/4.jpg"/>
          <p:cNvPicPr>
            <a:picLocks noChangeAspect="1" noChangeArrowheads="1"/>
          </p:cNvPicPr>
          <p:nvPr/>
        </p:nvPicPr>
        <p:blipFill>
          <a:blip r:embed="rId4" cstate="print"/>
          <a:srcRect/>
          <a:stretch>
            <a:fillRect/>
          </a:stretch>
        </p:blipFill>
        <p:spPr bwMode="auto">
          <a:xfrm>
            <a:off x="4021713" y="2657864"/>
            <a:ext cx="2742781" cy="1959130"/>
          </a:xfrm>
          <a:prstGeom prst="rect">
            <a:avLst/>
          </a:prstGeom>
          <a:ln>
            <a:noFill/>
          </a:ln>
          <a:effectLst>
            <a:softEdge rad="112500"/>
          </a:effectLst>
        </p:spPr>
      </p:pic>
      <p:pic>
        <p:nvPicPr>
          <p:cNvPr id="7174" name="Picture 6" descr="http://www.termoimpianti.al/en/images/stories/DFM/5.jpg"/>
          <p:cNvPicPr>
            <a:picLocks noChangeAspect="1" noChangeArrowheads="1"/>
          </p:cNvPicPr>
          <p:nvPr/>
        </p:nvPicPr>
        <p:blipFill>
          <a:blip r:embed="rId5" cstate="print"/>
          <a:srcRect/>
          <a:stretch>
            <a:fillRect/>
          </a:stretch>
        </p:blipFill>
        <p:spPr bwMode="auto">
          <a:xfrm>
            <a:off x="5017125" y="4616994"/>
            <a:ext cx="3152090" cy="2251493"/>
          </a:xfrm>
          <a:prstGeom prst="rect">
            <a:avLst/>
          </a:prstGeom>
          <a:ln>
            <a:noFill/>
          </a:ln>
          <a:effectLst>
            <a:softEdge rad="112500"/>
          </a:effectLst>
        </p:spPr>
      </p:pic>
      <p:pic>
        <p:nvPicPr>
          <p:cNvPr id="7176" name="Picture 8" descr="http://www.termoimpianti.al/en/images/stories/DFM/6.jpg"/>
          <p:cNvPicPr>
            <a:picLocks noChangeAspect="1" noChangeArrowheads="1"/>
          </p:cNvPicPr>
          <p:nvPr/>
        </p:nvPicPr>
        <p:blipFill>
          <a:blip r:embed="rId6" cstate="print"/>
          <a:srcRect/>
          <a:stretch>
            <a:fillRect/>
          </a:stretch>
        </p:blipFill>
        <p:spPr bwMode="auto">
          <a:xfrm>
            <a:off x="8169215" y="812778"/>
            <a:ext cx="3236635" cy="2311882"/>
          </a:xfrm>
          <a:prstGeom prst="rect">
            <a:avLst/>
          </a:prstGeom>
          <a:ln>
            <a:noFill/>
          </a:ln>
          <a:effectLst>
            <a:softEdge rad="112500"/>
          </a:effectLst>
        </p:spPr>
      </p:pic>
      <p:pic>
        <p:nvPicPr>
          <p:cNvPr id="7180" name="Picture 12" descr="Image result for medikamenta DEPO FARMACEUTIKE"/>
          <p:cNvPicPr>
            <a:picLocks noChangeAspect="1" noChangeArrowheads="1"/>
          </p:cNvPicPr>
          <p:nvPr/>
        </p:nvPicPr>
        <p:blipFill>
          <a:blip r:embed="rId7" cstate="print"/>
          <a:srcRect/>
          <a:stretch>
            <a:fillRect/>
          </a:stretch>
        </p:blipFill>
        <p:spPr bwMode="auto">
          <a:xfrm>
            <a:off x="551026" y="1194912"/>
            <a:ext cx="3560058" cy="2364314"/>
          </a:xfrm>
          <a:prstGeom prst="rect">
            <a:avLst/>
          </a:prstGeom>
          <a:ln>
            <a:noFill/>
          </a:ln>
          <a:effectLst>
            <a:softEdge rad="112500"/>
          </a:effectLst>
        </p:spPr>
      </p:pic>
      <p:pic>
        <p:nvPicPr>
          <p:cNvPr id="7181" name="Picture 13"/>
          <p:cNvPicPr>
            <a:picLocks noChangeAspect="1" noChangeArrowheads="1"/>
          </p:cNvPicPr>
          <p:nvPr/>
        </p:nvPicPr>
        <p:blipFill>
          <a:blip r:embed="rId8" cstate="print"/>
          <a:srcRect/>
          <a:stretch>
            <a:fillRect/>
          </a:stretch>
        </p:blipFill>
        <p:spPr bwMode="auto">
          <a:xfrm>
            <a:off x="592460" y="4912771"/>
            <a:ext cx="2453062" cy="1894849"/>
          </a:xfrm>
          <a:prstGeom prst="rect">
            <a:avLst/>
          </a:prstGeom>
          <a:ln>
            <a:noFill/>
          </a:ln>
          <a:effectLst>
            <a:softEdge rad="112500"/>
          </a:effectLst>
        </p:spPr>
      </p:pic>
      <p:pic>
        <p:nvPicPr>
          <p:cNvPr id="1026" name="Picture 2"/>
          <p:cNvPicPr>
            <a:picLocks noChangeAspect="1" noChangeArrowheads="1"/>
          </p:cNvPicPr>
          <p:nvPr/>
        </p:nvPicPr>
        <p:blipFill>
          <a:blip r:embed="rId9" cstate="print"/>
          <a:srcRect/>
          <a:stretch>
            <a:fillRect/>
          </a:stretch>
        </p:blipFill>
        <p:spPr bwMode="auto">
          <a:xfrm>
            <a:off x="404263" y="3569512"/>
            <a:ext cx="3030623" cy="1301064"/>
          </a:xfrm>
          <a:prstGeom prst="rect">
            <a:avLst/>
          </a:prstGeom>
          <a:ln>
            <a:noFill/>
          </a:ln>
          <a:effectLst>
            <a:softEdge rad="112500"/>
          </a:effectLst>
        </p:spPr>
      </p:pic>
      <p:pic>
        <p:nvPicPr>
          <p:cNvPr id="1027" name="Picture 3"/>
          <p:cNvPicPr>
            <a:picLocks noChangeAspect="1" noChangeArrowheads="1"/>
          </p:cNvPicPr>
          <p:nvPr/>
        </p:nvPicPr>
        <p:blipFill>
          <a:blip r:embed="rId10" cstate="print"/>
          <a:srcRect/>
          <a:stretch>
            <a:fillRect/>
          </a:stretch>
        </p:blipFill>
        <p:spPr bwMode="auto">
          <a:xfrm>
            <a:off x="3326052" y="4982865"/>
            <a:ext cx="1306429" cy="1754660"/>
          </a:xfrm>
          <a:prstGeom prst="rect">
            <a:avLst/>
          </a:prstGeom>
          <a:noFill/>
          <a:ln w="9525">
            <a:noFill/>
            <a:miter lim="800000"/>
            <a:headEnd/>
            <a:tailEnd/>
          </a:ln>
        </p:spPr>
      </p:pic>
      <p:sp>
        <p:nvSpPr>
          <p:cNvPr id="14" name="TextBox 13">
            <a:extLst>
              <a:ext uri="{FF2B5EF4-FFF2-40B4-BE49-F238E27FC236}">
                <a16:creationId xmlns:a16="http://schemas.microsoft.com/office/drawing/2014/main" id="{3D609F0D-CA54-4346-885B-E4E7A524DF4D}"/>
              </a:ext>
            </a:extLst>
          </p:cNvPr>
          <p:cNvSpPr txBox="1"/>
          <p:nvPr/>
        </p:nvSpPr>
        <p:spPr>
          <a:xfrm>
            <a:off x="8374375" y="4980580"/>
            <a:ext cx="3721231"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dirty="0">
                <a:latin typeface="Sylfaen" panose="010A0502050306030303" pitchFamily="18" charset="0"/>
              </a:rPr>
              <a:t>Supply / Installation                                                                        HVAC System</a:t>
            </a:r>
          </a:p>
          <a:p>
            <a:r>
              <a:rPr lang="en-US" sz="1800" dirty="0">
                <a:latin typeface="Sylfaen" panose="010A0502050306030303" pitchFamily="18" charset="0"/>
              </a:rPr>
              <a:t>Fire Fighting System</a:t>
            </a:r>
          </a:p>
          <a:p>
            <a:r>
              <a:rPr lang="en-US" sz="1800" dirty="0">
                <a:latin typeface="Sylfaen" panose="010A0502050306030303" pitchFamily="18" charset="0"/>
              </a:rPr>
              <a:t>Water Supply/Discharge System</a:t>
            </a:r>
          </a:p>
          <a:p>
            <a:r>
              <a:rPr lang="en-GB" sz="1800" i="1" dirty="0">
                <a:latin typeface="Sylfaen" panose="010A0502050306030303" pitchFamily="18" charset="0"/>
              </a:rPr>
              <a:t>Period 2013-2017</a:t>
            </a:r>
            <a:endParaRPr lang="en-US" sz="1800" dirty="0"/>
          </a:p>
          <a:p>
            <a:r>
              <a:rPr lang="en-GB" i="1" dirty="0"/>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06054" y="176672"/>
            <a:ext cx="11759610" cy="6504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A47D77AE-47A5-4668-BA99-D7243B375931}"/>
              </a:ext>
            </a:extLst>
          </p:cNvPr>
          <p:cNvSpPr txBox="1"/>
          <p:nvPr/>
        </p:nvSpPr>
        <p:spPr>
          <a:xfrm>
            <a:off x="7854697" y="176672"/>
            <a:ext cx="4010968" cy="1015663"/>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dirty="0">
                <a:latin typeface="Sylfaen" panose="010A0502050306030303" pitchFamily="18" charset="0"/>
              </a:rPr>
              <a:t>INSIFA 1 Ltd</a:t>
            </a:r>
          </a:p>
          <a:p>
            <a:pPr algn="ctr"/>
            <a:r>
              <a:rPr lang="en-US" sz="2000" dirty="0">
                <a:latin typeface="Sylfaen" panose="010A0502050306030303" pitchFamily="18" charset="0"/>
              </a:rPr>
              <a:t>ALBANIA </a:t>
            </a:r>
          </a:p>
          <a:p>
            <a:pPr algn="ctr"/>
            <a:r>
              <a:rPr lang="en-US" sz="2000" dirty="0">
                <a:latin typeface="Sylfaen" panose="010A0502050306030303" pitchFamily="18" charset="0"/>
              </a:rPr>
              <a:t>Food Production Company</a:t>
            </a:r>
            <a:endParaRPr lang="en-GB" sz="2000" dirty="0">
              <a:latin typeface="Sylfaen" panose="010A0502050306030303"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9B9781-E835-440F-88A8-B80F39323360}"/>
              </a:ext>
            </a:extLst>
          </p:cNvPr>
          <p:cNvSpPr txBox="1"/>
          <p:nvPr/>
        </p:nvSpPr>
        <p:spPr>
          <a:xfrm>
            <a:off x="8169215" y="219474"/>
            <a:ext cx="3786880"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b="1" dirty="0">
                <a:latin typeface="Sylfaen" panose="010A0502050306030303" pitchFamily="18" charset="0"/>
              </a:rPr>
              <a:t>YURA Corporation </a:t>
            </a:r>
            <a:r>
              <a:rPr lang="en-US" sz="2000" b="1" dirty="0" err="1">
                <a:latin typeface="Sylfaen" panose="010A0502050306030303" pitchFamily="18" charset="0"/>
              </a:rPr>
              <a:t>Fier</a:t>
            </a:r>
            <a:endParaRPr lang="en-GB" sz="2000" dirty="0">
              <a:latin typeface="Sylfaen" panose="010A0502050306030303" pitchFamily="18" charset="0"/>
            </a:endParaRPr>
          </a:p>
        </p:txBody>
      </p:sp>
      <p:pic>
        <p:nvPicPr>
          <p:cNvPr id="4" name="Picture 2">
            <a:extLst>
              <a:ext uri="{FF2B5EF4-FFF2-40B4-BE49-F238E27FC236}">
                <a16:creationId xmlns:a16="http://schemas.microsoft.com/office/drawing/2014/main" id="{AA7C4238-147C-4FE6-8084-D04B7AC48FA2}"/>
              </a:ext>
            </a:extLst>
          </p:cNvPr>
          <p:cNvPicPr>
            <a:picLocks noChangeAspect="1" noChangeArrowheads="1"/>
          </p:cNvPicPr>
          <p:nvPr/>
        </p:nvPicPr>
        <p:blipFill>
          <a:blip r:embed="rId4" cstate="print"/>
          <a:srcRect/>
          <a:stretch>
            <a:fillRect/>
          </a:stretch>
        </p:blipFill>
        <p:spPr bwMode="auto">
          <a:xfrm>
            <a:off x="148139" y="123568"/>
            <a:ext cx="2496207" cy="959055"/>
          </a:xfrm>
          <a:prstGeom prst="rect">
            <a:avLst/>
          </a:prstGeom>
          <a:noFill/>
          <a:ln w="9525">
            <a:noFill/>
            <a:miter lim="800000"/>
            <a:headEnd/>
            <a:tailEnd/>
          </a:ln>
        </p:spPr>
      </p:pic>
      <p:pic>
        <p:nvPicPr>
          <p:cNvPr id="5" name="Picture 4">
            <a:extLst>
              <a:ext uri="{FF2B5EF4-FFF2-40B4-BE49-F238E27FC236}">
                <a16:creationId xmlns:a16="http://schemas.microsoft.com/office/drawing/2014/main" id="{219778EF-0547-4B2F-A754-4F44FADB8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976" y="1389185"/>
            <a:ext cx="2735384" cy="2068260"/>
          </a:xfrm>
          <a:prstGeom prst="rect">
            <a:avLst/>
          </a:prstGeom>
          <a:ln>
            <a:noFill/>
          </a:ln>
          <a:effectLst>
            <a:softEdge rad="112500"/>
          </a:effectLst>
        </p:spPr>
      </p:pic>
      <p:pic>
        <p:nvPicPr>
          <p:cNvPr id="7" name="Picture 6">
            <a:extLst>
              <a:ext uri="{FF2B5EF4-FFF2-40B4-BE49-F238E27FC236}">
                <a16:creationId xmlns:a16="http://schemas.microsoft.com/office/drawing/2014/main" id="{C3539707-ADE4-46FC-908E-102362417F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8640" y="2289552"/>
            <a:ext cx="3424899" cy="2278895"/>
          </a:xfrm>
          <a:prstGeom prst="rect">
            <a:avLst/>
          </a:prstGeom>
          <a:ln>
            <a:noFill/>
          </a:ln>
          <a:effectLst>
            <a:softEdge rad="112500"/>
          </a:effectLst>
        </p:spPr>
      </p:pic>
      <p:pic>
        <p:nvPicPr>
          <p:cNvPr id="11" name="Picture 10">
            <a:extLst>
              <a:ext uri="{FF2B5EF4-FFF2-40B4-BE49-F238E27FC236}">
                <a16:creationId xmlns:a16="http://schemas.microsoft.com/office/drawing/2014/main" id="{AE5BE0F7-FB09-4A57-B5E1-0875D8821B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98" y="3725131"/>
            <a:ext cx="3170531" cy="2541953"/>
          </a:xfrm>
          <a:prstGeom prst="rect">
            <a:avLst/>
          </a:prstGeom>
          <a:ln>
            <a:noFill/>
          </a:ln>
          <a:effectLst>
            <a:softEdge rad="112500"/>
          </a:effectLst>
        </p:spPr>
      </p:pic>
      <p:pic>
        <p:nvPicPr>
          <p:cNvPr id="17" name="Picture 16">
            <a:extLst>
              <a:ext uri="{FF2B5EF4-FFF2-40B4-BE49-F238E27FC236}">
                <a16:creationId xmlns:a16="http://schemas.microsoft.com/office/drawing/2014/main" id="{EF642103-7114-4CEC-98E8-242E1C86FB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2445" y="3429000"/>
            <a:ext cx="2973248" cy="1777595"/>
          </a:xfrm>
          <a:prstGeom prst="rect">
            <a:avLst/>
          </a:prstGeom>
          <a:ln>
            <a:noFill/>
          </a:ln>
          <a:effectLst>
            <a:softEdge rad="112500"/>
          </a:effectLst>
        </p:spPr>
      </p:pic>
      <p:pic>
        <p:nvPicPr>
          <p:cNvPr id="19" name="Picture 18">
            <a:extLst>
              <a:ext uri="{FF2B5EF4-FFF2-40B4-BE49-F238E27FC236}">
                <a16:creationId xmlns:a16="http://schemas.microsoft.com/office/drawing/2014/main" id="{F8F43343-A6C1-48AC-A320-492872E99E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6552" y="4733128"/>
            <a:ext cx="3385246" cy="2011370"/>
          </a:xfrm>
          <a:prstGeom prst="rect">
            <a:avLst/>
          </a:prstGeom>
          <a:ln>
            <a:noFill/>
          </a:ln>
          <a:effectLst>
            <a:softEdge rad="112500"/>
          </a:effectLst>
        </p:spPr>
      </p:pic>
      <p:pic>
        <p:nvPicPr>
          <p:cNvPr id="20" name="WhatsApp Video 2020-11-20 at 3.09.52 PM">
            <a:hlinkClick r:id="" action="ppaction://media"/>
            <a:extLst>
              <a:ext uri="{FF2B5EF4-FFF2-40B4-BE49-F238E27FC236}">
                <a16:creationId xmlns:a16="http://schemas.microsoft.com/office/drawing/2014/main" id="{0B9FA974-6577-437D-9176-EC3D31A5369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201798" y="771377"/>
            <a:ext cx="4562069" cy="2477477"/>
          </a:xfrm>
          <a:prstGeom prst="rect">
            <a:avLst/>
          </a:prstGeom>
          <a:ln>
            <a:noFill/>
          </a:ln>
          <a:effectLst>
            <a:softEdge rad="112500"/>
          </a:effectLst>
        </p:spPr>
      </p:pic>
      <p:pic>
        <p:nvPicPr>
          <p:cNvPr id="24" name="Picture 23">
            <a:extLst>
              <a:ext uri="{FF2B5EF4-FFF2-40B4-BE49-F238E27FC236}">
                <a16:creationId xmlns:a16="http://schemas.microsoft.com/office/drawing/2014/main" id="{E3B0C8DB-E945-4AA0-B99E-D3E234AC4ED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99450" y="113503"/>
            <a:ext cx="3926641" cy="2309812"/>
          </a:xfrm>
          <a:prstGeom prst="rect">
            <a:avLst/>
          </a:prstGeom>
          <a:ln>
            <a:noFill/>
          </a:ln>
          <a:effectLst>
            <a:softEdge rad="112500"/>
          </a:effectLst>
        </p:spPr>
      </p:pic>
      <p:sp>
        <p:nvSpPr>
          <p:cNvPr id="12" name="TextBox 11">
            <a:extLst>
              <a:ext uri="{FF2B5EF4-FFF2-40B4-BE49-F238E27FC236}">
                <a16:creationId xmlns:a16="http://schemas.microsoft.com/office/drawing/2014/main" id="{92684AE1-E2D2-4810-9500-6C483A2F956F}"/>
              </a:ext>
            </a:extLst>
          </p:cNvPr>
          <p:cNvSpPr txBox="1"/>
          <p:nvPr/>
        </p:nvSpPr>
        <p:spPr>
          <a:xfrm>
            <a:off x="8169215" y="5417172"/>
            <a:ext cx="3753723"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dirty="0">
                <a:latin typeface="Sylfaen" panose="010A0502050306030303" pitchFamily="18" charset="0"/>
              </a:rPr>
              <a:t>Supply / Installation                                                                        HVAC System</a:t>
            </a:r>
          </a:p>
          <a:p>
            <a:r>
              <a:rPr lang="en-GB" sz="1800" i="1" dirty="0">
                <a:latin typeface="Sylfaen" panose="010A0502050306030303" pitchFamily="18" charset="0"/>
              </a:rPr>
              <a:t>Period 2</a:t>
            </a:r>
            <a:r>
              <a:rPr lang="en-US" i="1" dirty="0">
                <a:latin typeface="Sylfaen" panose="010A0502050306030303" pitchFamily="18" charset="0"/>
              </a:rPr>
              <a:t>020</a:t>
            </a:r>
            <a:endParaRPr lang="en-US" sz="1800" dirty="0"/>
          </a:p>
          <a:p>
            <a:r>
              <a:rPr lang="en-GB" i="1" dirty="0"/>
              <a:t> 	</a:t>
            </a:r>
          </a:p>
        </p:txBody>
      </p:sp>
    </p:spTree>
    <p:extLst>
      <p:ext uri="{BB962C8B-B14F-4D97-AF65-F5344CB8AC3E}">
        <p14:creationId xmlns:p14="http://schemas.microsoft.com/office/powerpoint/2010/main" val="2983690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vol="80000">
                <p:cTn id="7" fill="hold" display="0">
                  <p:stCondLst>
                    <p:cond delay="indefinite"/>
                  </p:stCondLst>
                </p:cTn>
                <p:tgtEl>
                  <p:spTgt spid="20"/>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CCE670-82FA-4C62-8FB6-C40714654D72}"/>
              </a:ext>
            </a:extLst>
          </p:cNvPr>
          <p:cNvSpPr txBox="1"/>
          <p:nvPr/>
        </p:nvSpPr>
        <p:spPr>
          <a:xfrm>
            <a:off x="8169215" y="219474"/>
            <a:ext cx="3786880"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b="1" dirty="0">
                <a:latin typeface="Sylfaen" panose="010A0502050306030303" pitchFamily="18" charset="0"/>
              </a:rPr>
              <a:t>ROYAL EAGLE CASINO</a:t>
            </a:r>
            <a:endParaRPr lang="en-GB" sz="2000" dirty="0">
              <a:latin typeface="Sylfaen" panose="010A0502050306030303" pitchFamily="18" charset="0"/>
            </a:endParaRPr>
          </a:p>
        </p:txBody>
      </p:sp>
      <p:pic>
        <p:nvPicPr>
          <p:cNvPr id="3" name="Picture 2">
            <a:extLst>
              <a:ext uri="{FF2B5EF4-FFF2-40B4-BE49-F238E27FC236}">
                <a16:creationId xmlns:a16="http://schemas.microsoft.com/office/drawing/2014/main" id="{BF85FFD5-C1BE-4FA1-A400-C37EA6BDE2E6}"/>
              </a:ext>
            </a:extLst>
          </p:cNvPr>
          <p:cNvPicPr>
            <a:picLocks noChangeAspect="1" noChangeArrowheads="1"/>
          </p:cNvPicPr>
          <p:nvPr/>
        </p:nvPicPr>
        <p:blipFill>
          <a:blip r:embed="rId2" cstate="print"/>
          <a:srcRect/>
          <a:stretch>
            <a:fillRect/>
          </a:stretch>
        </p:blipFill>
        <p:spPr bwMode="auto">
          <a:xfrm>
            <a:off x="148139" y="123568"/>
            <a:ext cx="2496207" cy="959055"/>
          </a:xfrm>
          <a:prstGeom prst="rect">
            <a:avLst/>
          </a:prstGeom>
          <a:noFill/>
          <a:ln w="9525">
            <a:noFill/>
            <a:miter lim="800000"/>
            <a:headEnd/>
            <a:tailEnd/>
          </a:ln>
        </p:spPr>
      </p:pic>
      <p:pic>
        <p:nvPicPr>
          <p:cNvPr id="5" name="Picture 4">
            <a:extLst>
              <a:ext uri="{FF2B5EF4-FFF2-40B4-BE49-F238E27FC236}">
                <a16:creationId xmlns:a16="http://schemas.microsoft.com/office/drawing/2014/main" id="{B0F8B241-2558-4DAC-A153-3FC99A9D36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4864" y="3324343"/>
            <a:ext cx="2335946" cy="1457569"/>
          </a:xfrm>
          <a:prstGeom prst="rect">
            <a:avLst/>
          </a:prstGeom>
          <a:ln>
            <a:noFill/>
          </a:ln>
          <a:effectLst>
            <a:softEdge rad="112500"/>
          </a:effectLst>
        </p:spPr>
      </p:pic>
      <p:pic>
        <p:nvPicPr>
          <p:cNvPr id="7" name="Picture 6">
            <a:extLst>
              <a:ext uri="{FF2B5EF4-FFF2-40B4-BE49-F238E27FC236}">
                <a16:creationId xmlns:a16="http://schemas.microsoft.com/office/drawing/2014/main" id="{E8ADE653-BEFB-4E1E-9242-E0BA9DD12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2543" y="1430942"/>
            <a:ext cx="3563815" cy="2270369"/>
          </a:xfrm>
          <a:prstGeom prst="rect">
            <a:avLst/>
          </a:prstGeom>
          <a:ln>
            <a:noFill/>
          </a:ln>
          <a:effectLst>
            <a:softEdge rad="112500"/>
          </a:effectLst>
        </p:spPr>
      </p:pic>
      <p:pic>
        <p:nvPicPr>
          <p:cNvPr id="9" name="Picture 8">
            <a:extLst>
              <a:ext uri="{FF2B5EF4-FFF2-40B4-BE49-F238E27FC236}">
                <a16:creationId xmlns:a16="http://schemas.microsoft.com/office/drawing/2014/main" id="{EBAB9E6D-9861-422A-804D-1197A9904552}"/>
              </a:ext>
            </a:extLst>
          </p:cNvPr>
          <p:cNvPicPr>
            <a:picLocks noChangeAspect="1"/>
          </p:cNvPicPr>
          <p:nvPr/>
        </p:nvPicPr>
        <p:blipFill>
          <a:blip r:embed="rId5"/>
          <a:stretch>
            <a:fillRect/>
          </a:stretch>
        </p:blipFill>
        <p:spPr>
          <a:xfrm>
            <a:off x="26102" y="3985906"/>
            <a:ext cx="4322439" cy="2540192"/>
          </a:xfrm>
          <a:prstGeom prst="rect">
            <a:avLst/>
          </a:prstGeom>
          <a:ln>
            <a:noFill/>
          </a:ln>
          <a:effectLst>
            <a:softEdge rad="112500"/>
          </a:effectLst>
        </p:spPr>
      </p:pic>
      <p:pic>
        <p:nvPicPr>
          <p:cNvPr id="11" name="Picture 10">
            <a:extLst>
              <a:ext uri="{FF2B5EF4-FFF2-40B4-BE49-F238E27FC236}">
                <a16:creationId xmlns:a16="http://schemas.microsoft.com/office/drawing/2014/main" id="{64BE8C1F-1A81-4E6A-BBD2-DFB8EA51ED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430942"/>
            <a:ext cx="3250844" cy="2345306"/>
          </a:xfrm>
          <a:prstGeom prst="rect">
            <a:avLst/>
          </a:prstGeom>
          <a:ln>
            <a:noFill/>
          </a:ln>
          <a:effectLst>
            <a:softEdge rad="112500"/>
          </a:effectLst>
        </p:spPr>
      </p:pic>
      <p:pic>
        <p:nvPicPr>
          <p:cNvPr id="13" name="Picture 12">
            <a:extLst>
              <a:ext uri="{FF2B5EF4-FFF2-40B4-BE49-F238E27FC236}">
                <a16:creationId xmlns:a16="http://schemas.microsoft.com/office/drawing/2014/main" id="{5F946549-81C1-4323-8515-7B26222334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4919" y="4147230"/>
            <a:ext cx="3725801" cy="2353755"/>
          </a:xfrm>
          <a:prstGeom prst="rect">
            <a:avLst/>
          </a:prstGeom>
          <a:ln>
            <a:noFill/>
          </a:ln>
          <a:effectLst>
            <a:softEdge rad="112500"/>
          </a:effectLst>
        </p:spPr>
      </p:pic>
      <p:pic>
        <p:nvPicPr>
          <p:cNvPr id="15" name="Picture 14">
            <a:extLst>
              <a:ext uri="{FF2B5EF4-FFF2-40B4-BE49-F238E27FC236}">
                <a16:creationId xmlns:a16="http://schemas.microsoft.com/office/drawing/2014/main" id="{1CAC5BFC-06A0-43A1-8E79-B3E95D5D5C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6358" y="725798"/>
            <a:ext cx="2391508" cy="2617711"/>
          </a:xfrm>
          <a:prstGeom prst="rect">
            <a:avLst/>
          </a:prstGeom>
          <a:ln>
            <a:noFill/>
          </a:ln>
          <a:effectLst>
            <a:softEdge rad="112500"/>
          </a:effectLst>
        </p:spPr>
      </p:pic>
      <p:pic>
        <p:nvPicPr>
          <p:cNvPr id="17" name="Picture 16">
            <a:extLst>
              <a:ext uri="{FF2B5EF4-FFF2-40B4-BE49-F238E27FC236}">
                <a16:creationId xmlns:a16="http://schemas.microsoft.com/office/drawing/2014/main" id="{CCFD25F0-CF54-4BA5-8E38-1031D16D40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76656" y="748637"/>
            <a:ext cx="2188308" cy="2540756"/>
          </a:xfrm>
          <a:prstGeom prst="rect">
            <a:avLst/>
          </a:prstGeom>
          <a:ln>
            <a:noFill/>
          </a:ln>
          <a:effectLst>
            <a:softEdge rad="112500"/>
          </a:effectLst>
        </p:spPr>
      </p:pic>
      <p:sp>
        <p:nvSpPr>
          <p:cNvPr id="18" name="TextBox 17">
            <a:extLst>
              <a:ext uri="{FF2B5EF4-FFF2-40B4-BE49-F238E27FC236}">
                <a16:creationId xmlns:a16="http://schemas.microsoft.com/office/drawing/2014/main" id="{10E53DBE-BCC8-4C47-B799-F2C61D474242}"/>
              </a:ext>
            </a:extLst>
          </p:cNvPr>
          <p:cNvSpPr txBox="1"/>
          <p:nvPr/>
        </p:nvSpPr>
        <p:spPr>
          <a:xfrm>
            <a:off x="8234864" y="5110978"/>
            <a:ext cx="3721231"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dirty="0">
                <a:latin typeface="Sylfaen" panose="010A0502050306030303" pitchFamily="18" charset="0"/>
              </a:rPr>
              <a:t>Supply / Installation                                                                        HVAC System</a:t>
            </a:r>
          </a:p>
          <a:p>
            <a:r>
              <a:rPr lang="en-GB" sz="1800" i="1" dirty="0">
                <a:latin typeface="Sylfaen" panose="010A0502050306030303" pitchFamily="18" charset="0"/>
              </a:rPr>
              <a:t>Period 2</a:t>
            </a:r>
            <a:r>
              <a:rPr lang="en-US" i="1" dirty="0">
                <a:latin typeface="Sylfaen" panose="010A0502050306030303" pitchFamily="18" charset="0"/>
              </a:rPr>
              <a:t>021</a:t>
            </a:r>
            <a:endParaRPr lang="en-US" sz="1800" dirty="0"/>
          </a:p>
          <a:p>
            <a:r>
              <a:rPr lang="en-GB" i="1" dirty="0"/>
              <a:t> 	</a:t>
            </a:r>
          </a:p>
        </p:txBody>
      </p:sp>
    </p:spTree>
    <p:extLst>
      <p:ext uri="{BB962C8B-B14F-4D97-AF65-F5344CB8AC3E}">
        <p14:creationId xmlns:p14="http://schemas.microsoft.com/office/powerpoint/2010/main" val="1522432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84C232-3E74-4909-8BCB-6DA19477282A}"/>
              </a:ext>
            </a:extLst>
          </p:cNvPr>
          <p:cNvPicPr>
            <a:picLocks noChangeAspect="1" noChangeArrowheads="1"/>
          </p:cNvPicPr>
          <p:nvPr/>
        </p:nvPicPr>
        <p:blipFill>
          <a:blip r:embed="rId2" cstate="print"/>
          <a:srcRect/>
          <a:stretch>
            <a:fillRect/>
          </a:stretch>
        </p:blipFill>
        <p:spPr bwMode="auto">
          <a:xfrm>
            <a:off x="182597" y="14937"/>
            <a:ext cx="2496207" cy="959055"/>
          </a:xfrm>
          <a:prstGeom prst="rect">
            <a:avLst/>
          </a:prstGeom>
          <a:noFill/>
          <a:ln w="9525">
            <a:noFill/>
            <a:miter lim="800000"/>
            <a:headEnd/>
            <a:tailEnd/>
          </a:ln>
        </p:spPr>
      </p:pic>
      <p:sp>
        <p:nvSpPr>
          <p:cNvPr id="4" name="TextBox 3">
            <a:extLst>
              <a:ext uri="{FF2B5EF4-FFF2-40B4-BE49-F238E27FC236}">
                <a16:creationId xmlns:a16="http://schemas.microsoft.com/office/drawing/2014/main" id="{0B54C7FF-6AA0-455C-89E5-00FBE5479DD2}"/>
              </a:ext>
            </a:extLst>
          </p:cNvPr>
          <p:cNvSpPr txBox="1"/>
          <p:nvPr/>
        </p:nvSpPr>
        <p:spPr>
          <a:xfrm>
            <a:off x="3705225" y="285659"/>
            <a:ext cx="8059402"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fontAlgn="ctr"/>
            <a:r>
              <a:rPr lang="en-US" sz="2000" dirty="0">
                <a:latin typeface="Sylfaen" panose="010A0502050306030303" pitchFamily="18" charset="0"/>
              </a:rPr>
              <a:t>Tirana University Hospital Centre (TUHC) Reform A2 Building , Phase II</a:t>
            </a:r>
            <a:endParaRPr lang="en-GB" sz="2000" dirty="0">
              <a:solidFill>
                <a:srgbClr val="000000"/>
              </a:solidFill>
              <a:latin typeface="Sylfaen" panose="010A0502050306030303" pitchFamily="18" charset="0"/>
            </a:endParaRPr>
          </a:p>
        </p:txBody>
      </p:sp>
      <p:pic>
        <p:nvPicPr>
          <p:cNvPr id="6" name="Picture 5">
            <a:extLst>
              <a:ext uri="{FF2B5EF4-FFF2-40B4-BE49-F238E27FC236}">
                <a16:creationId xmlns:a16="http://schemas.microsoft.com/office/drawing/2014/main" id="{19BE0EC9-B255-4303-80E9-EC341D2E4C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903" y="1131765"/>
            <a:ext cx="2998197" cy="1893277"/>
          </a:xfrm>
          <a:prstGeom prst="rect">
            <a:avLst/>
          </a:prstGeom>
          <a:ln>
            <a:noFill/>
          </a:ln>
          <a:effectLst>
            <a:softEdge rad="112500"/>
          </a:effectLst>
        </p:spPr>
      </p:pic>
      <p:pic>
        <p:nvPicPr>
          <p:cNvPr id="8" name="Picture 7">
            <a:extLst>
              <a:ext uri="{FF2B5EF4-FFF2-40B4-BE49-F238E27FC236}">
                <a16:creationId xmlns:a16="http://schemas.microsoft.com/office/drawing/2014/main" id="{1B59DF56-F879-45AF-8635-ACE56839C2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2430" y="885362"/>
            <a:ext cx="3362345" cy="2051050"/>
          </a:xfrm>
          <a:prstGeom prst="rect">
            <a:avLst/>
          </a:prstGeom>
          <a:ln>
            <a:noFill/>
          </a:ln>
          <a:effectLst>
            <a:softEdge rad="112500"/>
          </a:effectLst>
        </p:spPr>
      </p:pic>
      <p:pic>
        <p:nvPicPr>
          <p:cNvPr id="16" name="Picture 15">
            <a:extLst>
              <a:ext uri="{FF2B5EF4-FFF2-40B4-BE49-F238E27FC236}">
                <a16:creationId xmlns:a16="http://schemas.microsoft.com/office/drawing/2014/main" id="{EFF4FF96-F2B8-4DA9-A24C-6F7108251FE1}"/>
              </a:ext>
            </a:extLst>
          </p:cNvPr>
          <p:cNvPicPr>
            <a:picLocks noChangeAspect="1"/>
          </p:cNvPicPr>
          <p:nvPr/>
        </p:nvPicPr>
        <p:blipFill>
          <a:blip r:embed="rId5"/>
          <a:stretch>
            <a:fillRect/>
          </a:stretch>
        </p:blipFill>
        <p:spPr>
          <a:xfrm>
            <a:off x="7734926" y="4292979"/>
            <a:ext cx="1830143" cy="876756"/>
          </a:xfrm>
          <a:prstGeom prst="rect">
            <a:avLst/>
          </a:prstGeom>
        </p:spPr>
      </p:pic>
      <p:pic>
        <p:nvPicPr>
          <p:cNvPr id="18" name="Picture 17">
            <a:extLst>
              <a:ext uri="{FF2B5EF4-FFF2-40B4-BE49-F238E27FC236}">
                <a16:creationId xmlns:a16="http://schemas.microsoft.com/office/drawing/2014/main" id="{6857DBBB-C383-43EC-AB9D-13931B6F498B}"/>
              </a:ext>
            </a:extLst>
          </p:cNvPr>
          <p:cNvPicPr>
            <a:picLocks noChangeAspect="1"/>
          </p:cNvPicPr>
          <p:nvPr/>
        </p:nvPicPr>
        <p:blipFill>
          <a:blip r:embed="rId6"/>
          <a:stretch>
            <a:fillRect/>
          </a:stretch>
        </p:blipFill>
        <p:spPr>
          <a:xfrm>
            <a:off x="9779790" y="4292979"/>
            <a:ext cx="2083963" cy="876756"/>
          </a:xfrm>
          <a:prstGeom prst="rect">
            <a:avLst/>
          </a:prstGeom>
        </p:spPr>
      </p:pic>
      <p:pic>
        <p:nvPicPr>
          <p:cNvPr id="20" name="Picture 19">
            <a:extLst>
              <a:ext uri="{FF2B5EF4-FFF2-40B4-BE49-F238E27FC236}">
                <a16:creationId xmlns:a16="http://schemas.microsoft.com/office/drawing/2014/main" id="{7C4B32A8-B0E3-4F4D-BEF7-73F644B4B3BD}"/>
              </a:ext>
            </a:extLst>
          </p:cNvPr>
          <p:cNvPicPr>
            <a:picLocks noChangeAspect="1"/>
          </p:cNvPicPr>
          <p:nvPr/>
        </p:nvPicPr>
        <p:blipFill>
          <a:blip r:embed="rId7"/>
          <a:stretch>
            <a:fillRect/>
          </a:stretch>
        </p:blipFill>
        <p:spPr>
          <a:xfrm>
            <a:off x="7774964" y="5311009"/>
            <a:ext cx="4088789" cy="1184942"/>
          </a:xfrm>
          <a:prstGeom prst="rect">
            <a:avLst/>
          </a:prstGeom>
        </p:spPr>
      </p:pic>
      <p:pic>
        <p:nvPicPr>
          <p:cNvPr id="5" name="Picture 4">
            <a:extLst>
              <a:ext uri="{FF2B5EF4-FFF2-40B4-BE49-F238E27FC236}">
                <a16:creationId xmlns:a16="http://schemas.microsoft.com/office/drawing/2014/main" id="{D78048F8-8A1B-4415-A832-C47190B7A9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8404700" y="-233466"/>
            <a:ext cx="2130094" cy="3749431"/>
          </a:xfrm>
          <a:prstGeom prst="rect">
            <a:avLst/>
          </a:prstGeom>
          <a:ln>
            <a:noFill/>
          </a:ln>
          <a:effectLst>
            <a:softEdge rad="112500"/>
          </a:effectLst>
        </p:spPr>
      </p:pic>
      <p:pic>
        <p:nvPicPr>
          <p:cNvPr id="9" name="Picture 8">
            <a:extLst>
              <a:ext uri="{FF2B5EF4-FFF2-40B4-BE49-F238E27FC236}">
                <a16:creationId xmlns:a16="http://schemas.microsoft.com/office/drawing/2014/main" id="{FB23F8AD-29A9-4C76-B500-EA7E3E662A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9376" y="3616272"/>
            <a:ext cx="2166816" cy="2956069"/>
          </a:xfrm>
          <a:prstGeom prst="rect">
            <a:avLst/>
          </a:prstGeom>
          <a:ln>
            <a:noFill/>
          </a:ln>
          <a:effectLst>
            <a:softEdge rad="112500"/>
          </a:effectLst>
        </p:spPr>
      </p:pic>
      <p:pic>
        <p:nvPicPr>
          <p:cNvPr id="13" name="Picture 12">
            <a:extLst>
              <a:ext uri="{FF2B5EF4-FFF2-40B4-BE49-F238E27FC236}">
                <a16:creationId xmlns:a16="http://schemas.microsoft.com/office/drawing/2014/main" id="{B83FEEFA-02B7-4380-B866-A032FB7C2C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25" y="3243273"/>
            <a:ext cx="2563890" cy="3252678"/>
          </a:xfrm>
          <a:prstGeom prst="rect">
            <a:avLst/>
          </a:prstGeom>
          <a:ln>
            <a:noFill/>
          </a:ln>
          <a:effectLst>
            <a:softEdge rad="112500"/>
          </a:effectLst>
        </p:spPr>
      </p:pic>
      <p:pic>
        <p:nvPicPr>
          <p:cNvPr id="17" name="Picture 16">
            <a:extLst>
              <a:ext uri="{FF2B5EF4-FFF2-40B4-BE49-F238E27FC236}">
                <a16:creationId xmlns:a16="http://schemas.microsoft.com/office/drawing/2014/main" id="{CD41A3AD-020B-44FE-8DA1-3B65BFA960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62663" y="3094185"/>
            <a:ext cx="2640029" cy="3685411"/>
          </a:xfrm>
          <a:prstGeom prst="rect">
            <a:avLst/>
          </a:prstGeom>
          <a:ln>
            <a:noFill/>
          </a:ln>
          <a:effectLst>
            <a:softEdge rad="112500"/>
          </a:effectLst>
        </p:spPr>
      </p:pic>
      <p:pic>
        <p:nvPicPr>
          <p:cNvPr id="21" name="Picture 20">
            <a:extLst>
              <a:ext uri="{FF2B5EF4-FFF2-40B4-BE49-F238E27FC236}">
                <a16:creationId xmlns:a16="http://schemas.microsoft.com/office/drawing/2014/main" id="{0F889771-A277-4CFF-AA77-450B740BABF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9214" y="2706297"/>
            <a:ext cx="2640030" cy="1398392"/>
          </a:xfrm>
          <a:prstGeom prst="rect">
            <a:avLst/>
          </a:prstGeom>
          <a:ln>
            <a:noFill/>
          </a:ln>
          <a:effectLst>
            <a:softEdge rad="112500"/>
          </a:effectLst>
        </p:spPr>
      </p:pic>
    </p:spTree>
    <p:extLst>
      <p:ext uri="{BB962C8B-B14F-4D97-AF65-F5344CB8AC3E}">
        <p14:creationId xmlns:p14="http://schemas.microsoft.com/office/powerpoint/2010/main" val="2163166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9198E1-7403-4A6C-A23D-BD229CB28716}"/>
              </a:ext>
            </a:extLst>
          </p:cNvPr>
          <p:cNvPicPr>
            <a:picLocks noChangeAspect="1"/>
          </p:cNvPicPr>
          <p:nvPr/>
        </p:nvPicPr>
        <p:blipFill>
          <a:blip r:embed="rId2"/>
          <a:stretch>
            <a:fillRect/>
          </a:stretch>
        </p:blipFill>
        <p:spPr>
          <a:xfrm>
            <a:off x="9814189" y="4237386"/>
            <a:ext cx="2109059" cy="1217769"/>
          </a:xfrm>
          <a:prstGeom prst="rect">
            <a:avLst/>
          </a:prstGeom>
        </p:spPr>
      </p:pic>
      <p:pic>
        <p:nvPicPr>
          <p:cNvPr id="7" name="Picture 6">
            <a:extLst>
              <a:ext uri="{FF2B5EF4-FFF2-40B4-BE49-F238E27FC236}">
                <a16:creationId xmlns:a16="http://schemas.microsoft.com/office/drawing/2014/main" id="{E13870EA-4F28-4AC5-A63A-826F702D9A72}"/>
              </a:ext>
            </a:extLst>
          </p:cNvPr>
          <p:cNvPicPr>
            <a:picLocks noChangeAspect="1"/>
          </p:cNvPicPr>
          <p:nvPr/>
        </p:nvPicPr>
        <p:blipFill>
          <a:blip r:embed="rId3"/>
          <a:stretch>
            <a:fillRect/>
          </a:stretch>
        </p:blipFill>
        <p:spPr>
          <a:xfrm>
            <a:off x="9814189" y="5455155"/>
            <a:ext cx="2109060" cy="1402845"/>
          </a:xfrm>
          <a:prstGeom prst="rect">
            <a:avLst/>
          </a:prstGeom>
        </p:spPr>
      </p:pic>
      <p:sp>
        <p:nvSpPr>
          <p:cNvPr id="8" name="TextBox 7">
            <a:extLst>
              <a:ext uri="{FF2B5EF4-FFF2-40B4-BE49-F238E27FC236}">
                <a16:creationId xmlns:a16="http://schemas.microsoft.com/office/drawing/2014/main" id="{AC0068DD-88E8-4CCB-B464-7FFE7F0DF914}"/>
              </a:ext>
            </a:extLst>
          </p:cNvPr>
          <p:cNvSpPr txBox="1"/>
          <p:nvPr/>
        </p:nvSpPr>
        <p:spPr>
          <a:xfrm>
            <a:off x="8256981" y="123568"/>
            <a:ext cx="3786880"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b="1" dirty="0">
                <a:latin typeface="Sylfaen" panose="010A0502050306030303" pitchFamily="18" charset="0"/>
              </a:rPr>
              <a:t>CASINO AIR ALBANIA</a:t>
            </a:r>
            <a:endParaRPr lang="en-GB" sz="2000" dirty="0">
              <a:latin typeface="Sylfaen" panose="010A0502050306030303" pitchFamily="18" charset="0"/>
            </a:endParaRPr>
          </a:p>
        </p:txBody>
      </p:sp>
      <p:pic>
        <p:nvPicPr>
          <p:cNvPr id="9" name="Picture 8">
            <a:extLst>
              <a:ext uri="{FF2B5EF4-FFF2-40B4-BE49-F238E27FC236}">
                <a16:creationId xmlns:a16="http://schemas.microsoft.com/office/drawing/2014/main" id="{EE6BC35E-80E6-4328-9D4E-285DA829618F}"/>
              </a:ext>
            </a:extLst>
          </p:cNvPr>
          <p:cNvPicPr>
            <a:picLocks noChangeAspect="1" noChangeArrowheads="1"/>
          </p:cNvPicPr>
          <p:nvPr/>
        </p:nvPicPr>
        <p:blipFill>
          <a:blip r:embed="rId4" cstate="print"/>
          <a:srcRect/>
          <a:stretch>
            <a:fillRect/>
          </a:stretch>
        </p:blipFill>
        <p:spPr bwMode="auto">
          <a:xfrm>
            <a:off x="148139" y="123568"/>
            <a:ext cx="2496207" cy="959055"/>
          </a:xfrm>
          <a:prstGeom prst="rect">
            <a:avLst/>
          </a:prstGeom>
          <a:noFill/>
          <a:ln w="9525">
            <a:noFill/>
            <a:miter lim="800000"/>
            <a:headEnd/>
            <a:tailEnd/>
          </a:ln>
        </p:spPr>
      </p:pic>
      <p:pic>
        <p:nvPicPr>
          <p:cNvPr id="11" name="Picture 10">
            <a:extLst>
              <a:ext uri="{FF2B5EF4-FFF2-40B4-BE49-F238E27FC236}">
                <a16:creationId xmlns:a16="http://schemas.microsoft.com/office/drawing/2014/main" id="{58DBF4F7-3625-4644-B2F3-4E156B33A1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16" y="1173046"/>
            <a:ext cx="2759202" cy="1471385"/>
          </a:xfrm>
          <a:prstGeom prst="rect">
            <a:avLst/>
          </a:prstGeom>
          <a:ln>
            <a:noFill/>
          </a:ln>
          <a:effectLst>
            <a:softEdge rad="112500"/>
          </a:effectLst>
        </p:spPr>
      </p:pic>
      <p:pic>
        <p:nvPicPr>
          <p:cNvPr id="13" name="Picture 12">
            <a:extLst>
              <a:ext uri="{FF2B5EF4-FFF2-40B4-BE49-F238E27FC236}">
                <a16:creationId xmlns:a16="http://schemas.microsoft.com/office/drawing/2014/main" id="{F06EF928-2091-4611-B8F8-105EA81DC4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6449" y="-48877"/>
            <a:ext cx="3377497" cy="1957615"/>
          </a:xfrm>
          <a:prstGeom prst="rect">
            <a:avLst/>
          </a:prstGeom>
          <a:ln>
            <a:noFill/>
          </a:ln>
          <a:effectLst>
            <a:softEdge rad="112500"/>
          </a:effectLst>
        </p:spPr>
      </p:pic>
      <p:pic>
        <p:nvPicPr>
          <p:cNvPr id="15" name="Picture 14">
            <a:extLst>
              <a:ext uri="{FF2B5EF4-FFF2-40B4-BE49-F238E27FC236}">
                <a16:creationId xmlns:a16="http://schemas.microsoft.com/office/drawing/2014/main" id="{50110D96-B07A-4614-A7E5-750E758F35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6049" y="563386"/>
            <a:ext cx="2051478" cy="2838164"/>
          </a:xfrm>
          <a:prstGeom prst="rect">
            <a:avLst/>
          </a:prstGeom>
          <a:ln>
            <a:noFill/>
          </a:ln>
          <a:effectLst>
            <a:softEdge rad="112500"/>
          </a:effectLst>
        </p:spPr>
      </p:pic>
      <p:pic>
        <p:nvPicPr>
          <p:cNvPr id="17" name="Picture 16">
            <a:extLst>
              <a:ext uri="{FF2B5EF4-FFF2-40B4-BE49-F238E27FC236}">
                <a16:creationId xmlns:a16="http://schemas.microsoft.com/office/drawing/2014/main" id="{BA1845E9-4396-4B13-BC1A-BE40C354C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60238" y="563386"/>
            <a:ext cx="2508802" cy="3634291"/>
          </a:xfrm>
          <a:prstGeom prst="rect">
            <a:avLst/>
          </a:prstGeom>
          <a:ln>
            <a:noFill/>
          </a:ln>
          <a:effectLst>
            <a:softEdge rad="112500"/>
          </a:effectLst>
        </p:spPr>
      </p:pic>
      <p:pic>
        <p:nvPicPr>
          <p:cNvPr id="19" name="Picture 18">
            <a:extLst>
              <a:ext uri="{FF2B5EF4-FFF2-40B4-BE49-F238E27FC236}">
                <a16:creationId xmlns:a16="http://schemas.microsoft.com/office/drawing/2014/main" id="{EAA3F14F-85A8-4FE9-9354-F3259E6AD9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4156533" y="1394360"/>
            <a:ext cx="1973381" cy="3149598"/>
          </a:xfrm>
          <a:prstGeom prst="rect">
            <a:avLst/>
          </a:prstGeom>
          <a:ln>
            <a:noFill/>
          </a:ln>
          <a:effectLst>
            <a:softEdge rad="112500"/>
          </a:effectLst>
        </p:spPr>
      </p:pic>
      <p:pic>
        <p:nvPicPr>
          <p:cNvPr id="3" name="Picture 2">
            <a:extLst>
              <a:ext uri="{FF2B5EF4-FFF2-40B4-BE49-F238E27FC236}">
                <a16:creationId xmlns:a16="http://schemas.microsoft.com/office/drawing/2014/main" id="{67B15AF2-A06C-4EDE-9C76-7B7DC8F783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798" y="2734854"/>
            <a:ext cx="3149599" cy="3999578"/>
          </a:xfrm>
          <a:prstGeom prst="rect">
            <a:avLst/>
          </a:prstGeom>
          <a:ln>
            <a:noFill/>
          </a:ln>
          <a:effectLst>
            <a:softEdge rad="112500"/>
          </a:effectLst>
        </p:spPr>
      </p:pic>
      <p:pic>
        <p:nvPicPr>
          <p:cNvPr id="6" name="Picture 5">
            <a:extLst>
              <a:ext uri="{FF2B5EF4-FFF2-40B4-BE49-F238E27FC236}">
                <a16:creationId xmlns:a16="http://schemas.microsoft.com/office/drawing/2014/main" id="{C3F35B6E-76C2-4E60-892C-8037DED980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2644" y="4046273"/>
            <a:ext cx="3649785" cy="2561338"/>
          </a:xfrm>
          <a:prstGeom prst="rect">
            <a:avLst/>
          </a:prstGeom>
          <a:ln>
            <a:noFill/>
          </a:ln>
          <a:effectLst>
            <a:softEdge rad="112500"/>
          </a:effectLst>
        </p:spPr>
      </p:pic>
      <p:pic>
        <p:nvPicPr>
          <p:cNvPr id="16" name="Picture 15">
            <a:extLst>
              <a:ext uri="{FF2B5EF4-FFF2-40B4-BE49-F238E27FC236}">
                <a16:creationId xmlns:a16="http://schemas.microsoft.com/office/drawing/2014/main" id="{B50E8DBB-F7E5-4C0E-AF0E-4F91B79B67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82429" y="3908974"/>
            <a:ext cx="2865646" cy="2698145"/>
          </a:xfrm>
          <a:prstGeom prst="rect">
            <a:avLst/>
          </a:prstGeom>
          <a:ln>
            <a:noFill/>
          </a:ln>
          <a:effectLst>
            <a:softEdge rad="112500"/>
          </a:effectLst>
        </p:spPr>
      </p:pic>
    </p:spTree>
    <p:extLst>
      <p:ext uri="{BB962C8B-B14F-4D97-AF65-F5344CB8AC3E}">
        <p14:creationId xmlns:p14="http://schemas.microsoft.com/office/powerpoint/2010/main" val="1825748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260" y="1225689"/>
            <a:ext cx="12324208" cy="5632311"/>
          </a:xfrm>
          <a:prstGeom prst="rect">
            <a:avLst/>
          </a:prstGeom>
          <a:noFill/>
        </p:spPr>
        <p:txBody>
          <a:bodyPr wrap="none" rtlCol="0">
            <a:spAutoFit/>
          </a:bodyPr>
          <a:lstStyle/>
          <a:p>
            <a:r>
              <a:rPr lang="en-GB" sz="2400" b="1" dirty="0">
                <a:latin typeface="Sylfaen" panose="010A0502050306030303" pitchFamily="18" charset="0"/>
              </a:rPr>
              <a:t>- </a:t>
            </a:r>
            <a:r>
              <a:rPr lang="en-GB" sz="2400" b="1" dirty="0" err="1">
                <a:latin typeface="Sylfaen" panose="010A0502050306030303" pitchFamily="18" charset="0"/>
              </a:rPr>
              <a:t>Alleance</a:t>
            </a:r>
            <a:r>
              <a:rPr lang="en-GB" sz="2400" b="1" dirty="0">
                <a:latin typeface="Sylfaen" panose="010A0502050306030303" pitchFamily="18" charset="0"/>
              </a:rPr>
              <a:t> Central Site - The building dedicated for the production of the new ID cards</a:t>
            </a:r>
            <a:r>
              <a:rPr lang="en-GB" sz="2400" dirty="0">
                <a:latin typeface="Sylfaen" panose="010A0502050306030303" pitchFamily="18" charset="0"/>
              </a:rPr>
              <a:t>:</a:t>
            </a:r>
          </a:p>
          <a:p>
            <a:r>
              <a:rPr lang="en-GB" sz="2400" b="1" dirty="0">
                <a:latin typeface="Sylfaen" panose="010A0502050306030303" pitchFamily="18" charset="0"/>
              </a:rPr>
              <a:t>- Serious Crime Court Tirana </a:t>
            </a:r>
            <a:endParaRPr lang="en-GB" sz="2400" dirty="0">
              <a:latin typeface="Sylfaen" panose="010A0502050306030303" pitchFamily="18" charset="0"/>
            </a:endParaRPr>
          </a:p>
          <a:p>
            <a:r>
              <a:rPr lang="en-GB" sz="2400" b="1" dirty="0">
                <a:latin typeface="Sylfaen" panose="010A0502050306030303" pitchFamily="18" charset="0"/>
              </a:rPr>
              <a:t>- Pre-trial detention centre, </a:t>
            </a:r>
            <a:r>
              <a:rPr lang="en-GB" sz="2400" b="1" dirty="0" err="1">
                <a:latin typeface="Sylfaen" panose="010A0502050306030303" pitchFamily="18" charset="0"/>
              </a:rPr>
              <a:t>Vlora</a:t>
            </a:r>
            <a:r>
              <a:rPr lang="en-GB" sz="2400" dirty="0">
                <a:latin typeface="Sylfaen" panose="010A0502050306030303" pitchFamily="18" charset="0"/>
              </a:rPr>
              <a:t> (8 000 square meter construction surface)</a:t>
            </a:r>
          </a:p>
          <a:p>
            <a:r>
              <a:rPr lang="en-GB" sz="2400" b="1" dirty="0">
                <a:latin typeface="Sylfaen" panose="010A0502050306030303" pitchFamily="18" charset="0"/>
              </a:rPr>
              <a:t>- Commercial, Business and Residential edifices at Street “</a:t>
            </a:r>
            <a:r>
              <a:rPr lang="en-GB" sz="2400" b="1" dirty="0" err="1">
                <a:latin typeface="Sylfaen" panose="010A0502050306030303" pitchFamily="18" charset="0"/>
              </a:rPr>
              <a:t>Bardhok</a:t>
            </a:r>
            <a:r>
              <a:rPr lang="en-GB" sz="2400" b="1" dirty="0">
                <a:latin typeface="Sylfaen" panose="010A0502050306030303" pitchFamily="18" charset="0"/>
              </a:rPr>
              <a:t> </a:t>
            </a:r>
            <a:r>
              <a:rPr lang="en-GB" sz="2400" b="1" dirty="0" err="1">
                <a:latin typeface="Sylfaen" panose="010A0502050306030303" pitchFamily="18" charset="0"/>
              </a:rPr>
              <a:t>Biba</a:t>
            </a:r>
            <a:r>
              <a:rPr lang="en-GB" sz="2400" b="1" dirty="0">
                <a:latin typeface="Sylfaen" panose="010A0502050306030303" pitchFamily="18" charset="0"/>
              </a:rPr>
              <a:t>“</a:t>
            </a:r>
            <a:r>
              <a:rPr lang="en-GB" sz="2400" dirty="0">
                <a:latin typeface="Sylfaen" panose="010A0502050306030303" pitchFamily="18" charset="0"/>
              </a:rPr>
              <a:t> Tirana </a:t>
            </a:r>
          </a:p>
          <a:p>
            <a:r>
              <a:rPr lang="en-GB" sz="2400" dirty="0">
                <a:latin typeface="Sylfaen" panose="010A0502050306030303" pitchFamily="18" charset="0"/>
              </a:rPr>
              <a:t>   (19 500 square meter)</a:t>
            </a:r>
            <a:br>
              <a:rPr lang="en-GB" sz="2400" dirty="0">
                <a:latin typeface="Sylfaen" panose="010A0502050306030303" pitchFamily="18" charset="0"/>
              </a:rPr>
            </a:br>
            <a:r>
              <a:rPr lang="en-GB" sz="2400" b="1" dirty="0">
                <a:latin typeface="Sylfaen" panose="010A0502050306030303" pitchFamily="18" charset="0"/>
              </a:rPr>
              <a:t>- Commercial, Business and Residential edifices at “</a:t>
            </a:r>
            <a:r>
              <a:rPr lang="en-GB" sz="2400" b="1" dirty="0" err="1">
                <a:latin typeface="Sylfaen" panose="010A0502050306030303" pitchFamily="18" charset="0"/>
              </a:rPr>
              <a:t>Selite</a:t>
            </a:r>
            <a:r>
              <a:rPr lang="en-GB" sz="2400" b="1" dirty="0">
                <a:latin typeface="Sylfaen" panose="010A0502050306030303" pitchFamily="18" charset="0"/>
              </a:rPr>
              <a:t>” for BEST CONSTRUCTION</a:t>
            </a:r>
            <a:r>
              <a:rPr lang="en-GB" sz="2400" dirty="0">
                <a:latin typeface="Sylfaen" panose="010A0502050306030303" pitchFamily="18" charset="0"/>
              </a:rPr>
              <a:t> Tirana </a:t>
            </a:r>
          </a:p>
          <a:p>
            <a:r>
              <a:rPr lang="en-GB" sz="2400" dirty="0">
                <a:latin typeface="Sylfaen" panose="010A0502050306030303" pitchFamily="18" charset="0"/>
              </a:rPr>
              <a:t>  (20 000 square meter)</a:t>
            </a:r>
            <a:br>
              <a:rPr lang="en-GB" sz="2400" dirty="0">
                <a:latin typeface="Sylfaen" panose="010A0502050306030303" pitchFamily="18" charset="0"/>
              </a:rPr>
            </a:br>
            <a:r>
              <a:rPr lang="en-GB" sz="2400" b="1" dirty="0">
                <a:latin typeface="Sylfaen" panose="010A0502050306030303" pitchFamily="18" charset="0"/>
              </a:rPr>
              <a:t>- Commercial, Business and Residential edifices at BEST CONSTRUCTION</a:t>
            </a:r>
            <a:endParaRPr lang="en-GB" sz="2400" dirty="0">
              <a:latin typeface="Sylfaen" panose="010A0502050306030303" pitchFamily="18" charset="0"/>
            </a:endParaRPr>
          </a:p>
          <a:p>
            <a:r>
              <a:rPr lang="en-GB" sz="2400" dirty="0">
                <a:latin typeface="Sylfaen" panose="010A0502050306030303" pitchFamily="18" charset="0"/>
              </a:rPr>
              <a:t>  Headquarter office </a:t>
            </a:r>
            <a:r>
              <a:rPr lang="en-GB" sz="2400" dirty="0" err="1">
                <a:latin typeface="Sylfaen" panose="010A0502050306030303" pitchFamily="18" charset="0"/>
              </a:rPr>
              <a:t>Tirane</a:t>
            </a:r>
            <a:r>
              <a:rPr lang="en-GB" sz="2400" dirty="0">
                <a:latin typeface="Sylfaen" panose="010A0502050306030303" pitchFamily="18" charset="0"/>
              </a:rPr>
              <a:t>(Main DHL </a:t>
            </a:r>
            <a:r>
              <a:rPr lang="en-GB" sz="2400" dirty="0" err="1">
                <a:latin typeface="Sylfaen" panose="010A0502050306030303" pitchFamily="18" charset="0"/>
              </a:rPr>
              <a:t>office,Main</a:t>
            </a:r>
            <a:r>
              <a:rPr lang="en-GB" sz="2400" dirty="0">
                <a:latin typeface="Sylfaen" panose="010A0502050306030303" pitchFamily="18" charset="0"/>
              </a:rPr>
              <a:t> Banka </a:t>
            </a:r>
            <a:r>
              <a:rPr lang="en-GB" sz="2400" dirty="0" err="1">
                <a:latin typeface="Sylfaen" panose="010A0502050306030303" pitchFamily="18" charset="0"/>
              </a:rPr>
              <a:t>Popullore</a:t>
            </a:r>
            <a:r>
              <a:rPr lang="en-GB" sz="2400" dirty="0">
                <a:latin typeface="Sylfaen" panose="010A0502050306030303" pitchFamily="18" charset="0"/>
              </a:rPr>
              <a:t> office etc)</a:t>
            </a:r>
          </a:p>
          <a:p>
            <a:r>
              <a:rPr lang="en-GB" sz="2400" dirty="0">
                <a:latin typeface="Sylfaen" panose="010A0502050306030303" pitchFamily="18" charset="0"/>
              </a:rPr>
              <a:t>(2800 square meter)</a:t>
            </a:r>
            <a:br>
              <a:rPr lang="en-GB" sz="2400" dirty="0">
                <a:latin typeface="Sylfaen" panose="010A0502050306030303" pitchFamily="18" charset="0"/>
              </a:rPr>
            </a:br>
            <a:r>
              <a:rPr lang="en-GB" sz="2400" b="1" dirty="0">
                <a:latin typeface="Sylfaen" panose="010A0502050306030303" pitchFamily="18" charset="0"/>
              </a:rPr>
              <a:t>- Military Building (Restaurant 2 floors 3000 square meter) </a:t>
            </a:r>
            <a:r>
              <a:rPr lang="en-GB" sz="2400" dirty="0">
                <a:latin typeface="Sylfaen" panose="010A0502050306030303" pitchFamily="18" charset="0"/>
              </a:rPr>
              <a:t>SHKODER (NATO INVESTEMENT</a:t>
            </a:r>
          </a:p>
          <a:p>
            <a:r>
              <a:rPr lang="en-GB" sz="2400" b="1" dirty="0">
                <a:latin typeface="Sylfaen" panose="010A0502050306030303" pitchFamily="18" charset="0"/>
              </a:rPr>
              <a:t>- Commercial, Business and Residential edifices at </a:t>
            </a:r>
            <a:r>
              <a:rPr lang="en-GB" sz="2400" b="1" dirty="0" err="1">
                <a:latin typeface="Sylfaen" panose="010A0502050306030303" pitchFamily="18" charset="0"/>
              </a:rPr>
              <a:t>Rruga</a:t>
            </a:r>
            <a:r>
              <a:rPr lang="en-GB" sz="2400" b="1" dirty="0">
                <a:latin typeface="Sylfaen" panose="010A0502050306030303" pitchFamily="18" charset="0"/>
              </a:rPr>
              <a:t> “4 </a:t>
            </a:r>
            <a:r>
              <a:rPr lang="en-GB" sz="2400" b="1" dirty="0" err="1">
                <a:latin typeface="Sylfaen" panose="010A0502050306030303" pitchFamily="18" charset="0"/>
              </a:rPr>
              <a:t>Shkurtit</a:t>
            </a:r>
            <a:r>
              <a:rPr lang="en-GB" sz="2400" b="1" dirty="0">
                <a:latin typeface="Sylfaen" panose="010A0502050306030303" pitchFamily="18" charset="0"/>
              </a:rPr>
              <a:t>“</a:t>
            </a:r>
            <a:r>
              <a:rPr lang="en-GB" sz="2400" dirty="0">
                <a:latin typeface="Sylfaen" panose="010A0502050306030303" pitchFamily="18" charset="0"/>
              </a:rPr>
              <a:t> “Green Park 2”</a:t>
            </a:r>
          </a:p>
          <a:p>
            <a:r>
              <a:rPr lang="en-GB" sz="2400" dirty="0">
                <a:latin typeface="Sylfaen" panose="010A0502050306030303" pitchFamily="18" charset="0"/>
              </a:rPr>
              <a:t>  (14 000 square meter)</a:t>
            </a:r>
            <a:br>
              <a:rPr lang="en-GB" sz="2400" dirty="0">
                <a:latin typeface="Sylfaen" panose="010A0502050306030303" pitchFamily="18" charset="0"/>
              </a:rPr>
            </a:br>
            <a:r>
              <a:rPr lang="en-GB" sz="2400" b="1" dirty="0">
                <a:latin typeface="Sylfaen" panose="010A0502050306030303" pitchFamily="18" charset="0"/>
              </a:rPr>
              <a:t>- Commercial, Business and Residential edifices at Piazza “Karl </a:t>
            </a:r>
            <a:r>
              <a:rPr lang="en-GB" sz="2400" b="1" dirty="0" err="1">
                <a:latin typeface="Sylfaen" panose="010A0502050306030303" pitchFamily="18" charset="0"/>
              </a:rPr>
              <a:t>Topia</a:t>
            </a:r>
            <a:r>
              <a:rPr lang="en-GB" sz="2400" b="1" dirty="0">
                <a:latin typeface="Sylfaen" panose="010A0502050306030303" pitchFamily="18" charset="0"/>
              </a:rPr>
              <a:t>“</a:t>
            </a:r>
            <a:r>
              <a:rPr lang="en-GB" sz="2400" dirty="0">
                <a:latin typeface="Sylfaen" panose="010A0502050306030303" pitchFamily="18" charset="0"/>
              </a:rPr>
              <a:t> Tirana, </a:t>
            </a:r>
          </a:p>
          <a:p>
            <a:r>
              <a:rPr lang="en-GB" sz="2400" dirty="0">
                <a:latin typeface="Sylfaen" panose="010A0502050306030303" pitchFamily="18" charset="0"/>
              </a:rPr>
              <a:t>  (31 200 square meter)</a:t>
            </a:r>
          </a:p>
        </p:txBody>
      </p:sp>
      <p:sp>
        <p:nvSpPr>
          <p:cNvPr id="5" name="TextBox 4"/>
          <p:cNvSpPr txBox="1"/>
          <p:nvPr/>
        </p:nvSpPr>
        <p:spPr>
          <a:xfrm>
            <a:off x="3534770" y="296419"/>
            <a:ext cx="5333511" cy="830997"/>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GB" sz="4800" dirty="0">
                <a:latin typeface="Times New Roman" panose="02020603050405020304" pitchFamily="18" charset="0"/>
                <a:cs typeface="Times New Roman" panose="02020603050405020304" pitchFamily="18" charset="0"/>
              </a:rPr>
              <a:t>OTHER PROJECTS</a:t>
            </a:r>
          </a:p>
        </p:txBody>
      </p:sp>
      <p:pic>
        <p:nvPicPr>
          <p:cNvPr id="7" name="Picture 2"/>
          <p:cNvPicPr>
            <a:picLocks noChangeAspect="1" noChangeArrowheads="1"/>
          </p:cNvPicPr>
          <p:nvPr/>
        </p:nvPicPr>
        <p:blipFill>
          <a:blip r:embed="rId2" cstate="print"/>
          <a:srcRect/>
          <a:stretch>
            <a:fillRect/>
          </a:stretch>
        </p:blipFill>
        <p:spPr bwMode="auto">
          <a:xfrm>
            <a:off x="148139" y="123568"/>
            <a:ext cx="2496207" cy="959055"/>
          </a:xfrm>
          <a:prstGeom prst="rect">
            <a:avLst/>
          </a:prstGeom>
          <a:noFill/>
          <a:ln w="9525">
            <a:noFill/>
            <a:miter lim="800000"/>
            <a:headEnd/>
            <a:tailEnd/>
          </a:ln>
        </p:spPr>
      </p:pic>
    </p:spTree>
    <p:extLst>
      <p:ext uri="{BB962C8B-B14F-4D97-AF65-F5344CB8AC3E}">
        <p14:creationId xmlns:p14="http://schemas.microsoft.com/office/powerpoint/2010/main" val="988382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1" y="1367691"/>
            <a:ext cx="2667999" cy="3876203"/>
          </a:xfrm>
          <a:prstGeom prst="rect">
            <a:avLst/>
          </a:prstGeom>
          <a:ln>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9857" y="2858228"/>
            <a:ext cx="2598620" cy="3876204"/>
          </a:xfrm>
          <a:prstGeom prst="rect">
            <a:avLst/>
          </a:prstGeom>
          <a:ln>
            <a:solidFill>
              <a:schemeClr val="tx1"/>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5663" y="1225576"/>
            <a:ext cx="2598620" cy="3779624"/>
          </a:xfrm>
          <a:prstGeom prst="rect">
            <a:avLst/>
          </a:prstGeom>
          <a:ln>
            <a:solidFill>
              <a:schemeClr val="tx1"/>
            </a:solidFill>
          </a:ln>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7356" y="123568"/>
            <a:ext cx="2667999" cy="3669544"/>
          </a:xfrm>
          <a:prstGeom prst="rect">
            <a:avLst/>
          </a:prstGeom>
          <a:ln>
            <a:solidFill>
              <a:schemeClr val="tx1"/>
            </a:solidFill>
          </a:ln>
        </p:spPr>
      </p:pic>
      <p:sp>
        <p:nvSpPr>
          <p:cNvPr id="6" name="TextBox 5"/>
          <p:cNvSpPr txBox="1"/>
          <p:nvPr/>
        </p:nvSpPr>
        <p:spPr>
          <a:xfrm>
            <a:off x="4174774" y="394579"/>
            <a:ext cx="4052713" cy="830997"/>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n-GB" sz="4800" dirty="0">
                <a:latin typeface="Times New Roman" panose="02020603050405020304" pitchFamily="18" charset="0"/>
                <a:cs typeface="Times New Roman" panose="02020603050405020304" pitchFamily="18" charset="0"/>
              </a:rPr>
              <a:t>REFERENCES</a:t>
            </a:r>
          </a:p>
        </p:txBody>
      </p:sp>
      <p:pic>
        <p:nvPicPr>
          <p:cNvPr id="9" name="Picture 2"/>
          <p:cNvPicPr>
            <a:picLocks noChangeAspect="1" noChangeArrowheads="1"/>
          </p:cNvPicPr>
          <p:nvPr/>
        </p:nvPicPr>
        <p:blipFill>
          <a:blip r:embed="rId7" cstate="print"/>
          <a:srcRect/>
          <a:stretch>
            <a:fillRect/>
          </a:stretch>
        </p:blipFill>
        <p:spPr bwMode="auto">
          <a:xfrm>
            <a:off x="148139" y="123568"/>
            <a:ext cx="2496207" cy="959055"/>
          </a:xfrm>
          <a:prstGeom prst="rect">
            <a:avLst/>
          </a:prstGeom>
          <a:noFill/>
          <a:ln w="9525">
            <a:noFill/>
            <a:miter lim="800000"/>
            <a:headEnd/>
            <a:tailEnd/>
          </a:ln>
        </p:spPr>
      </p:pic>
      <p:pic>
        <p:nvPicPr>
          <p:cNvPr id="8" name="Picture 7">
            <a:extLst>
              <a:ext uri="{FF2B5EF4-FFF2-40B4-BE49-F238E27FC236}">
                <a16:creationId xmlns:a16="http://schemas.microsoft.com/office/drawing/2014/main" id="{6C816881-A84B-4DF8-95C4-4D613B03F4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1959" y="3123113"/>
            <a:ext cx="2754687" cy="3611319"/>
          </a:xfrm>
          <a:prstGeom prst="rect">
            <a:avLst/>
          </a:prstGeom>
          <a:ln>
            <a:solidFill>
              <a:schemeClr val="tx1"/>
            </a:solidFill>
          </a:ln>
        </p:spPr>
      </p:pic>
    </p:spTree>
    <p:extLst>
      <p:ext uri="{BB962C8B-B14F-4D97-AF65-F5344CB8AC3E}">
        <p14:creationId xmlns:p14="http://schemas.microsoft.com/office/powerpoint/2010/main" val="2329336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6106" y="1120323"/>
            <a:ext cx="4433659" cy="5585277"/>
          </a:xfrm>
          <a:prstGeom prst="rect">
            <a:avLst/>
          </a:prstGeom>
          <a:ln>
            <a:solidFill>
              <a:schemeClr val="tx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2118" y="1120324"/>
            <a:ext cx="4433659" cy="5575752"/>
          </a:xfrm>
          <a:prstGeom prst="rect">
            <a:avLst/>
          </a:prstGeom>
          <a:ln>
            <a:solidFill>
              <a:schemeClr val="tx1"/>
            </a:solidFill>
          </a:ln>
        </p:spPr>
      </p:pic>
      <p:sp>
        <p:nvSpPr>
          <p:cNvPr id="4" name="TextBox 3"/>
          <p:cNvSpPr txBox="1"/>
          <p:nvPr/>
        </p:nvSpPr>
        <p:spPr>
          <a:xfrm>
            <a:off x="3398947" y="226611"/>
            <a:ext cx="4668455" cy="76944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GB" sz="4400" dirty="0">
                <a:latin typeface="Times New Roman" panose="02020603050405020304" pitchFamily="18" charset="0"/>
                <a:cs typeface="Times New Roman" panose="02020603050405020304" pitchFamily="18" charset="0"/>
              </a:rPr>
              <a:t>CERTIFICATIONS</a:t>
            </a:r>
          </a:p>
        </p:txBody>
      </p:sp>
      <p:pic>
        <p:nvPicPr>
          <p:cNvPr id="6" name="Picture 2"/>
          <p:cNvPicPr>
            <a:picLocks noChangeAspect="1" noChangeArrowheads="1"/>
          </p:cNvPicPr>
          <p:nvPr/>
        </p:nvPicPr>
        <p:blipFill>
          <a:blip r:embed="rId4" cstate="print"/>
          <a:srcRect/>
          <a:stretch>
            <a:fillRect/>
          </a:stretch>
        </p:blipFill>
        <p:spPr bwMode="auto">
          <a:xfrm>
            <a:off x="139902" y="131805"/>
            <a:ext cx="2496207" cy="959055"/>
          </a:xfrm>
          <a:prstGeom prst="rect">
            <a:avLst/>
          </a:prstGeom>
          <a:noFill/>
          <a:ln w="9525">
            <a:noFill/>
            <a:miter lim="800000"/>
            <a:headEnd/>
            <a:tailEnd/>
          </a:ln>
        </p:spPr>
      </p:pic>
    </p:spTree>
    <p:extLst>
      <p:ext uri="{BB962C8B-B14F-4D97-AF65-F5344CB8AC3E}">
        <p14:creationId xmlns:p14="http://schemas.microsoft.com/office/powerpoint/2010/main" val="2935894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0059" y="3081883"/>
            <a:ext cx="1127584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lgerian" panose="04020705040A02060702" pitchFamily="82" charset="0"/>
              </a:rPr>
              <a:t>THANK YOU FOR YOUR ATTENTION!</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lgerian" panose="04020705040A02060702" pitchFamily="82" charset="0"/>
            </a:endParaRPr>
          </a:p>
        </p:txBody>
      </p:sp>
      <p:pic>
        <p:nvPicPr>
          <p:cNvPr id="4" name="Picture 2"/>
          <p:cNvPicPr>
            <a:picLocks noChangeAspect="1" noChangeArrowheads="1"/>
          </p:cNvPicPr>
          <p:nvPr/>
        </p:nvPicPr>
        <p:blipFill>
          <a:blip r:embed="rId2" cstate="print"/>
          <a:srcRect/>
          <a:stretch>
            <a:fillRect/>
          </a:stretch>
        </p:blipFill>
        <p:spPr bwMode="auto">
          <a:xfrm>
            <a:off x="148139" y="123568"/>
            <a:ext cx="2496207" cy="959055"/>
          </a:xfrm>
          <a:prstGeom prst="rect">
            <a:avLst/>
          </a:prstGeom>
          <a:noFill/>
          <a:ln w="9525">
            <a:noFill/>
            <a:miter lim="800000"/>
            <a:headEnd/>
            <a:tailEnd/>
          </a:ln>
        </p:spPr>
      </p:pic>
    </p:spTree>
    <p:extLst>
      <p:ext uri="{BB962C8B-B14F-4D97-AF65-F5344CB8AC3E}">
        <p14:creationId xmlns:p14="http://schemas.microsoft.com/office/powerpoint/2010/main" val="3004535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0435" y="1223663"/>
            <a:ext cx="11313227" cy="5632311"/>
          </a:xfrm>
          <a:prstGeom prst="rect">
            <a:avLst/>
          </a:prstGeom>
          <a:noFill/>
        </p:spPr>
        <p:txBody>
          <a:bodyPr wrap="square" rtlCol="0">
            <a:spAutoFit/>
          </a:bodyPr>
          <a:lstStyle/>
          <a:p>
            <a:r>
              <a:rPr lang="en-US" sz="2400" dirty="0">
                <a:latin typeface="Sylfaen" panose="010A0502050306030303" pitchFamily="18" charset="0"/>
              </a:rPr>
              <a:t>The company </a:t>
            </a:r>
            <a:r>
              <a:rPr lang="en-US" sz="2400" dirty="0" err="1">
                <a:latin typeface="Sylfaen" panose="010A0502050306030303" pitchFamily="18" charset="0"/>
              </a:rPr>
              <a:t>Termoimpianti</a:t>
            </a:r>
            <a:r>
              <a:rPr lang="en-US" sz="2400" dirty="0">
                <a:latin typeface="Sylfaen" panose="010A0502050306030303" pitchFamily="18" charset="0"/>
              </a:rPr>
              <a:t> in its activity offers design, installation, maintenance </a:t>
            </a:r>
          </a:p>
          <a:p>
            <a:r>
              <a:rPr lang="en-US" sz="2400" dirty="0">
                <a:latin typeface="Sylfaen" panose="010A0502050306030303" pitchFamily="18" charset="0"/>
              </a:rPr>
              <a:t>services and planned overhauls in the field of:</a:t>
            </a:r>
          </a:p>
          <a:p>
            <a:r>
              <a:rPr lang="en-US" sz="2400" dirty="0">
                <a:latin typeface="Sylfaen" panose="010A0502050306030303" pitchFamily="18" charset="0"/>
              </a:rPr>
              <a:t>1- Air conditioning systems HVAC, heating, ventilation of social, civil and industrial</a:t>
            </a:r>
          </a:p>
          <a:p>
            <a:r>
              <a:rPr lang="en-US" sz="2400" dirty="0">
                <a:latin typeface="Sylfaen" panose="010A0502050306030303" pitchFamily="18" charset="0"/>
              </a:rPr>
              <a:t> facilities;</a:t>
            </a:r>
          </a:p>
          <a:p>
            <a:r>
              <a:rPr lang="en-US" sz="2400" dirty="0">
                <a:latin typeface="Sylfaen" panose="010A0502050306030303" pitchFamily="18" charset="0"/>
              </a:rPr>
              <a:t>2-Close Control systems for data centers and technological</a:t>
            </a:r>
            <a:r>
              <a:rPr lang="en-GB" sz="2400" b="1" i="0" dirty="0">
                <a:effectLst/>
                <a:latin typeface="Sylfaen" panose="010A0502050306030303" pitchFamily="18" charset="0"/>
              </a:rPr>
              <a:t> </a:t>
            </a:r>
            <a:r>
              <a:rPr lang="en-GB" sz="2400" i="0" dirty="0">
                <a:effectLst/>
                <a:latin typeface="Sylfaen" panose="010A0502050306030303" pitchFamily="18" charset="0"/>
              </a:rPr>
              <a:t>rooms.</a:t>
            </a:r>
            <a:endParaRPr lang="en-US" sz="2400" dirty="0">
              <a:latin typeface="Sylfaen" panose="010A0502050306030303" pitchFamily="18" charset="0"/>
            </a:endParaRPr>
          </a:p>
          <a:p>
            <a:r>
              <a:rPr lang="en-US" sz="2400" dirty="0">
                <a:latin typeface="Sylfaen" panose="010A0502050306030303" pitchFamily="18" charset="0"/>
              </a:rPr>
              <a:t>3- HVAC systems in the pharmaceutical manufacturing industry, hospitals with the </a:t>
            </a:r>
          </a:p>
          <a:p>
            <a:r>
              <a:rPr lang="en-US" sz="2400" dirty="0">
                <a:latin typeface="Sylfaen" panose="010A0502050306030303" pitchFamily="18" charset="0"/>
              </a:rPr>
              <a:t>realization of rigorous requirements of the surgery rooms, white rooms </a:t>
            </a:r>
          </a:p>
          <a:p>
            <a:r>
              <a:rPr lang="en-US" sz="2400" dirty="0">
                <a:latin typeface="Sylfaen" panose="010A0502050306030303" pitchFamily="18" charset="0"/>
              </a:rPr>
              <a:t>(cleaning rooms), production units where the realization of pressure differences and environment purity are fundamental conditions. Realization of overpressure scales </a:t>
            </a:r>
          </a:p>
          <a:p>
            <a:r>
              <a:rPr lang="en-US" sz="2400" dirty="0">
                <a:latin typeface="Sylfaen" panose="010A0502050306030303" pitchFamily="18" charset="0"/>
              </a:rPr>
              <a:t>of the </a:t>
            </a:r>
            <a:r>
              <a:rPr lang="en-US" sz="2400" dirty="0" err="1">
                <a:latin typeface="Sylfaen" panose="010A0502050306030303" pitchFamily="18" charset="0"/>
              </a:rPr>
              <a:t>enviroments</a:t>
            </a:r>
            <a:r>
              <a:rPr lang="en-US" sz="2400" dirty="0">
                <a:latin typeface="Sylfaen" panose="010A0502050306030303" pitchFamily="18" charset="0"/>
              </a:rPr>
              <a:t> (automatic or manual) and the required purity in the use of </a:t>
            </a:r>
          </a:p>
          <a:p>
            <a:r>
              <a:rPr lang="en-US" sz="2400" dirty="0">
                <a:latin typeface="Sylfaen" panose="010A0502050306030303" pitchFamily="18" charset="0"/>
              </a:rPr>
              <a:t>different environmental filtering scales up to the use of HEPA filters are the target of </a:t>
            </a:r>
          </a:p>
          <a:p>
            <a:r>
              <a:rPr lang="en-US" sz="2400" dirty="0">
                <a:latin typeface="Sylfaen" panose="010A0502050306030303" pitchFamily="18" charset="0"/>
              </a:rPr>
              <a:t>the company's work;</a:t>
            </a:r>
          </a:p>
          <a:p>
            <a:r>
              <a:rPr lang="en-US" sz="2400" dirty="0">
                <a:latin typeface="Sylfaen" panose="010A0502050306030303" pitchFamily="18" charset="0"/>
              </a:rPr>
              <a:t>4- Line and stations of production of filtered demineralized water, the use of reverse</a:t>
            </a:r>
          </a:p>
          <a:p>
            <a:r>
              <a:rPr lang="en-US" sz="2400" dirty="0">
                <a:latin typeface="Sylfaen" panose="010A0502050306030303" pitchFamily="18" charset="0"/>
              </a:rPr>
              <a:t>osmosis filters as well as plants and lines of production and distribution of </a:t>
            </a:r>
          </a:p>
          <a:p>
            <a:r>
              <a:rPr lang="en-US" sz="2400" dirty="0">
                <a:latin typeface="Sylfaen" panose="010A0502050306030303" pitchFamily="18" charset="0"/>
              </a:rPr>
              <a:t>pharmaceutical water (WFI – Water For Injection); </a:t>
            </a:r>
          </a:p>
        </p:txBody>
      </p:sp>
      <p:sp>
        <p:nvSpPr>
          <p:cNvPr id="7" name="TextBox 6"/>
          <p:cNvSpPr txBox="1"/>
          <p:nvPr/>
        </p:nvSpPr>
        <p:spPr>
          <a:xfrm>
            <a:off x="4768995" y="284577"/>
            <a:ext cx="3066274" cy="830997"/>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GB" sz="4800" dirty="0">
                <a:latin typeface="Times New Roman" panose="02020603050405020304" pitchFamily="18" charset="0"/>
                <a:cs typeface="Times New Roman" panose="02020603050405020304" pitchFamily="18" charset="0"/>
              </a:rPr>
              <a:t>ACTIVITY</a:t>
            </a:r>
          </a:p>
        </p:txBody>
      </p:sp>
      <p:pic>
        <p:nvPicPr>
          <p:cNvPr id="6" name="Picture 2"/>
          <p:cNvPicPr>
            <a:picLocks noChangeAspect="1" noChangeArrowheads="1"/>
          </p:cNvPicPr>
          <p:nvPr/>
        </p:nvPicPr>
        <p:blipFill>
          <a:blip r:embed="rId2" cstate="print"/>
          <a:srcRect/>
          <a:stretch>
            <a:fillRect/>
          </a:stretch>
        </p:blipFill>
        <p:spPr bwMode="auto">
          <a:xfrm>
            <a:off x="172852" y="156519"/>
            <a:ext cx="2496207" cy="959055"/>
          </a:xfrm>
          <a:prstGeom prst="rect">
            <a:avLst/>
          </a:prstGeom>
          <a:noFill/>
          <a:ln w="9525">
            <a:noFill/>
            <a:miter lim="800000"/>
            <a:headEnd/>
            <a:tailEnd/>
          </a:ln>
        </p:spPr>
      </p:pic>
    </p:spTree>
    <p:extLst>
      <p:ext uri="{BB962C8B-B14F-4D97-AF65-F5344CB8AC3E}">
        <p14:creationId xmlns:p14="http://schemas.microsoft.com/office/powerpoint/2010/main" val="1607844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199" y="330003"/>
            <a:ext cx="11492753" cy="6093976"/>
          </a:xfrm>
          <a:prstGeom prst="rect">
            <a:avLst/>
          </a:prstGeom>
        </p:spPr>
        <p:txBody>
          <a:bodyPr wrap="square">
            <a:spAutoFit/>
          </a:bodyPr>
          <a:lstStyle/>
          <a:p>
            <a:r>
              <a:rPr lang="en-US" sz="2600" dirty="0">
                <a:latin typeface="Sylfaen" panose="010A0502050306030303" pitchFamily="18" charset="0"/>
              </a:rPr>
              <a:t>4- Industrial steam production stations as well as pure steam for pharmaceutical production. Distribution lines built with 316L stainless steel pipes and membrane valve welded with modern welding machine “Orbital”;</a:t>
            </a:r>
          </a:p>
          <a:p>
            <a:r>
              <a:rPr lang="en-US" sz="2600" dirty="0">
                <a:latin typeface="Sylfaen" panose="010A0502050306030303" pitchFamily="18" charset="0"/>
              </a:rPr>
              <a:t>5- Pumping stations and water deposits with relatively large volume and power in civil, social and industrial facilities. </a:t>
            </a:r>
          </a:p>
          <a:p>
            <a:r>
              <a:rPr lang="en-US" sz="2600" dirty="0">
                <a:latin typeface="Sylfaen" panose="010A0502050306030303" pitchFamily="18" charset="0"/>
              </a:rPr>
              <a:t>Sanitary water pipeline network, installation of sanitary equipment, production plants and distribution of hot water.</a:t>
            </a:r>
          </a:p>
          <a:p>
            <a:r>
              <a:rPr lang="en-US" sz="2600" dirty="0">
                <a:latin typeface="Sylfaen" panose="010A0502050306030303" pitchFamily="18" charset="0"/>
              </a:rPr>
              <a:t>6- Active fire protection systems in social buildings, civil buildings, warehouses, underground and industrial parks realized with hydrant water systems, </a:t>
            </a:r>
            <a:r>
              <a:rPr lang="en-US" sz="2600" dirty="0" err="1">
                <a:latin typeface="Sylfaen" panose="010A0502050306030303" pitchFamily="18" charset="0"/>
              </a:rPr>
              <a:t>naspo</a:t>
            </a:r>
            <a:r>
              <a:rPr lang="en-US" sz="2600" dirty="0">
                <a:latin typeface="Sylfaen" panose="010A0502050306030303" pitchFamily="18" charset="0"/>
              </a:rPr>
              <a:t>, classic sprinklers and finally </a:t>
            </a:r>
            <a:r>
              <a:rPr lang="en-US" sz="2600" dirty="0" err="1">
                <a:latin typeface="Sylfaen" panose="010A0502050306030303" pitchFamily="18" charset="0"/>
              </a:rPr>
              <a:t>watermist</a:t>
            </a:r>
            <a:r>
              <a:rPr lang="en-US" sz="2600" dirty="0">
                <a:latin typeface="Sylfaen" panose="010A0502050306030303" pitchFamily="18" charset="0"/>
              </a:rPr>
              <a:t> systems (nebulized water) production  </a:t>
            </a:r>
            <a:r>
              <a:rPr lang="en-US" sz="2600" dirty="0" err="1">
                <a:latin typeface="Sylfaen" panose="010A0502050306030303" pitchFamily="18" charset="0"/>
              </a:rPr>
              <a:t>etea</a:t>
            </a:r>
            <a:r>
              <a:rPr lang="en-US" sz="2600" dirty="0">
                <a:latin typeface="Sylfaen" panose="010A0502050306030303" pitchFamily="18" charset="0"/>
              </a:rPr>
              <a:t> </a:t>
            </a:r>
            <a:r>
              <a:rPr lang="en-US" sz="2600" dirty="0" err="1">
                <a:latin typeface="Sylfaen" panose="010A0502050306030303" pitchFamily="18" charset="0"/>
              </a:rPr>
              <a:t>sicureza</a:t>
            </a:r>
            <a:r>
              <a:rPr lang="en-US" sz="2600" dirty="0">
                <a:latin typeface="Sylfaen" panose="010A0502050306030303" pitchFamily="18" charset="0"/>
              </a:rPr>
              <a:t> - </a:t>
            </a:r>
            <a:r>
              <a:rPr lang="en-US" sz="2600" dirty="0" err="1">
                <a:latin typeface="Sylfaen" panose="010A0502050306030303" pitchFamily="18" charset="0"/>
              </a:rPr>
              <a:t>italy</a:t>
            </a:r>
            <a:r>
              <a:rPr lang="en-US" sz="2600" dirty="0">
                <a:latin typeface="Sylfaen" panose="010A0502050306030303" pitchFamily="18" charset="0"/>
              </a:rPr>
              <a:t>, as well as fire protection of special facilities (server centers, archives and libraries </a:t>
            </a:r>
            <a:r>
              <a:rPr lang="en-US" sz="2600" dirty="0" err="1">
                <a:latin typeface="Sylfaen" panose="010A0502050306030303" pitchFamily="18" charset="0"/>
              </a:rPr>
              <a:t>ect</a:t>
            </a:r>
            <a:r>
              <a:rPr lang="en-US" sz="2600" dirty="0">
                <a:latin typeface="Sylfaen" panose="010A0502050306030303" pitchFamily="18" charset="0"/>
              </a:rPr>
              <a:t>) with inert gas.</a:t>
            </a:r>
          </a:p>
          <a:p>
            <a:r>
              <a:rPr lang="en-US" sz="2600" dirty="0">
                <a:latin typeface="Sylfaen" panose="010A0502050306030303" pitchFamily="18" charset="0"/>
              </a:rPr>
              <a:t>7- Measurement, control, automatic regulation, registration( </a:t>
            </a:r>
            <a:r>
              <a:rPr lang="en-US" sz="2600" dirty="0" err="1">
                <a:latin typeface="Sylfaen" panose="010A0502050306030303" pitchFamily="18" charset="0"/>
              </a:rPr>
              <a:t>bms</a:t>
            </a:r>
            <a:r>
              <a:rPr lang="en-US" sz="2600" dirty="0">
                <a:latin typeface="Sylfaen" panose="010A0502050306030303" pitchFamily="18" charset="0"/>
              </a:rPr>
              <a:t> </a:t>
            </a:r>
            <a:r>
              <a:rPr lang="en-US" sz="2600" dirty="0" err="1">
                <a:latin typeface="Sylfaen" panose="010A0502050306030303" pitchFamily="18" charset="0"/>
              </a:rPr>
              <a:t>moritoring</a:t>
            </a:r>
            <a:r>
              <a:rPr lang="en-US" sz="2600" dirty="0">
                <a:latin typeface="Sylfaen" panose="010A0502050306030303" pitchFamily="18" charset="0"/>
              </a:rPr>
              <a:t> e control system for buildings ) for all types of air, water, steam, and gases parameters.</a:t>
            </a:r>
          </a:p>
        </p:txBody>
      </p:sp>
    </p:spTree>
    <p:extLst>
      <p:ext uri="{BB962C8B-B14F-4D97-AF65-F5344CB8AC3E}">
        <p14:creationId xmlns:p14="http://schemas.microsoft.com/office/powerpoint/2010/main" val="3840507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642" y="2362450"/>
            <a:ext cx="11696131" cy="249299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600" dirty="0">
                <a:latin typeface="Sylfaen" panose="010A0502050306030303" pitchFamily="18" charset="0"/>
                <a:cs typeface="Times New Roman" panose="02020603050405020304" pitchFamily="18" charset="0"/>
              </a:rPr>
              <a:t>Our mission is to be the chosen partners for the implementation of all the systems of our activity</a:t>
            </a:r>
            <a:r>
              <a:rPr lang="en-GB" sz="2600" dirty="0">
                <a:latin typeface="Sylfaen" panose="010A0502050306030303" pitchFamily="18" charset="0"/>
                <a:cs typeface="Times New Roman" panose="02020603050405020304" pitchFamily="18" charset="0"/>
              </a:rPr>
              <a:t>, </a:t>
            </a:r>
            <a:r>
              <a:rPr lang="en-US" sz="2600" dirty="0">
                <a:latin typeface="Sylfaen" panose="010A0502050306030303" pitchFamily="18" charset="0"/>
                <a:cs typeface="Times New Roman" panose="02020603050405020304" pitchFamily="18" charset="0"/>
              </a:rPr>
              <a:t>as well as providing optimal functional and energy solutions in these fields</a:t>
            </a:r>
            <a:r>
              <a:rPr lang="en-GB" sz="2600" dirty="0">
                <a:latin typeface="Sylfaen" panose="010A0502050306030303" pitchFamily="18" charset="0"/>
                <a:cs typeface="Times New Roman" panose="02020603050405020304" pitchFamily="18" charset="0"/>
              </a:rPr>
              <a:t>.</a:t>
            </a:r>
          </a:p>
          <a:p>
            <a:r>
              <a:rPr lang="en-US" sz="2600" dirty="0">
                <a:latin typeface="Sylfaen" panose="010A0502050306030303" pitchFamily="18" charset="0"/>
                <a:cs typeface="Times New Roman" panose="02020603050405020304" pitchFamily="18" charset="0"/>
              </a:rPr>
              <a:t>We have set ourselves the aim to influence positively in our clients' success and to be valued and respectful partners in the future</a:t>
            </a:r>
            <a:r>
              <a:rPr lang="en-GB" sz="2600" dirty="0">
                <a:latin typeface="Sylfaen" panose="010A0502050306030303" pitchFamily="18" charset="0"/>
                <a:cs typeface="Times New Roman" panose="02020603050405020304" pitchFamily="18" charset="0"/>
              </a:rPr>
              <a:t>, </a:t>
            </a:r>
            <a:r>
              <a:rPr lang="en-US" sz="2600" dirty="0">
                <a:latin typeface="Sylfaen" panose="010A0502050306030303" pitchFamily="18" charset="0"/>
                <a:cs typeface="Times New Roman" panose="02020603050405020304" pitchFamily="18" charset="0"/>
              </a:rPr>
              <a:t>also have a positive impact on the natural environment as well.</a:t>
            </a:r>
            <a:endParaRPr lang="en-GB" sz="2600" dirty="0">
              <a:latin typeface="Sylfaen" panose="010A0502050306030303" pitchFamily="18" charset="0"/>
            </a:endParaRPr>
          </a:p>
        </p:txBody>
      </p:sp>
      <p:sp>
        <p:nvSpPr>
          <p:cNvPr id="6" name="TextBox 5"/>
          <p:cNvSpPr txBox="1"/>
          <p:nvPr/>
        </p:nvSpPr>
        <p:spPr>
          <a:xfrm>
            <a:off x="4507906" y="950427"/>
            <a:ext cx="2741392" cy="83099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4800" dirty="0">
                <a:latin typeface="Times New Roman" panose="02020603050405020304" pitchFamily="18" charset="0"/>
                <a:cs typeface="Times New Roman" panose="02020603050405020304" pitchFamily="18" charset="0"/>
              </a:rPr>
              <a:t>MISSION</a:t>
            </a:r>
          </a:p>
        </p:txBody>
      </p:sp>
      <p:pic>
        <p:nvPicPr>
          <p:cNvPr id="5" name="Picture 2"/>
          <p:cNvPicPr>
            <a:picLocks noChangeAspect="1" noChangeArrowheads="1"/>
          </p:cNvPicPr>
          <p:nvPr/>
        </p:nvPicPr>
        <p:blipFill>
          <a:blip r:embed="rId3" cstate="print"/>
          <a:srcRect/>
          <a:stretch>
            <a:fillRect/>
          </a:stretch>
        </p:blipFill>
        <p:spPr bwMode="auto">
          <a:xfrm>
            <a:off x="172853" y="197708"/>
            <a:ext cx="2496207" cy="959055"/>
          </a:xfrm>
          <a:prstGeom prst="rect">
            <a:avLst/>
          </a:prstGeom>
          <a:noFill/>
          <a:ln w="9525">
            <a:noFill/>
            <a:miter lim="800000"/>
            <a:headEnd/>
            <a:tailEnd/>
          </a:ln>
        </p:spPr>
      </p:pic>
    </p:spTree>
    <p:extLst>
      <p:ext uri="{BB962C8B-B14F-4D97-AF65-F5344CB8AC3E}">
        <p14:creationId xmlns:p14="http://schemas.microsoft.com/office/powerpoint/2010/main" val="3862934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0402" y="648252"/>
            <a:ext cx="3237643" cy="784138"/>
          </a:xfrm>
        </p:spPr>
        <p:style>
          <a:lnRef idx="1">
            <a:schemeClr val="accent6"/>
          </a:lnRef>
          <a:fillRef idx="3">
            <a:schemeClr val="accent6"/>
          </a:fillRef>
          <a:effectRef idx="2">
            <a:schemeClr val="accent6"/>
          </a:effectRef>
          <a:fontRef idx="minor">
            <a:schemeClr val="lt1"/>
          </a:fontRef>
        </p:style>
        <p:txBody>
          <a:bodyPr>
            <a:noAutofit/>
          </a:bodyPr>
          <a:lstStyle/>
          <a:p>
            <a:r>
              <a:rPr lang="en-GB" sz="4800" dirty="0">
                <a:latin typeface="Times New Roman" panose="02020603050405020304" pitchFamily="18" charset="0"/>
                <a:cs typeface="Times New Roman" panose="02020603050405020304" pitchFamily="18" charset="0"/>
              </a:rPr>
              <a:t>PARTNERS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3511" y="3765964"/>
            <a:ext cx="2857500" cy="7239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8925" y="1478101"/>
            <a:ext cx="4562475" cy="100012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2433" y="4844984"/>
            <a:ext cx="3423667" cy="65782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008" y="3391761"/>
            <a:ext cx="2692063" cy="965079"/>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0399" y="3218028"/>
            <a:ext cx="2393700" cy="929784"/>
          </a:xfrm>
          <a:prstGeom prst="rect">
            <a:avLst/>
          </a:prstGeom>
        </p:spPr>
      </p:pic>
      <p:pic>
        <p:nvPicPr>
          <p:cNvPr id="7170" name="Picture 2" descr="C:\Users\User\Desktop\index.png"/>
          <p:cNvPicPr>
            <a:picLocks noChangeAspect="1" noChangeArrowheads="1"/>
          </p:cNvPicPr>
          <p:nvPr/>
        </p:nvPicPr>
        <p:blipFill>
          <a:blip r:embed="rId7" cstate="print"/>
          <a:srcRect/>
          <a:stretch>
            <a:fillRect/>
          </a:stretch>
        </p:blipFill>
        <p:spPr bwMode="auto">
          <a:xfrm>
            <a:off x="972600" y="5976279"/>
            <a:ext cx="1438275" cy="619125"/>
          </a:xfrm>
          <a:prstGeom prst="rect">
            <a:avLst/>
          </a:prstGeom>
          <a:noFill/>
        </p:spPr>
      </p:pic>
      <p:pic>
        <p:nvPicPr>
          <p:cNvPr id="19" name="Picture 2"/>
          <p:cNvPicPr>
            <a:picLocks noChangeAspect="1" noChangeArrowheads="1"/>
          </p:cNvPicPr>
          <p:nvPr/>
        </p:nvPicPr>
        <p:blipFill>
          <a:blip r:embed="rId8" cstate="print"/>
          <a:srcRect/>
          <a:stretch>
            <a:fillRect/>
          </a:stretch>
        </p:blipFill>
        <p:spPr bwMode="auto">
          <a:xfrm>
            <a:off x="148139" y="123568"/>
            <a:ext cx="2496207" cy="959055"/>
          </a:xfrm>
          <a:prstGeom prst="rect">
            <a:avLst/>
          </a:prstGeom>
          <a:noFill/>
          <a:ln w="9525">
            <a:noFill/>
            <a:miter lim="800000"/>
            <a:headEnd/>
            <a:tailEnd/>
          </a:ln>
        </p:spPr>
      </p:pic>
      <p:pic>
        <p:nvPicPr>
          <p:cNvPr id="14" name="Picture 2"/>
          <p:cNvPicPr>
            <a:picLocks noChangeAspect="1" noChangeArrowheads="1"/>
          </p:cNvPicPr>
          <p:nvPr/>
        </p:nvPicPr>
        <p:blipFill>
          <a:blip r:embed="rId9" cstate="print"/>
          <a:srcRect/>
          <a:stretch>
            <a:fillRect/>
          </a:stretch>
        </p:blipFill>
        <p:spPr bwMode="auto">
          <a:xfrm>
            <a:off x="7328045" y="4524188"/>
            <a:ext cx="2295525" cy="1336806"/>
          </a:xfrm>
          <a:prstGeom prst="rect">
            <a:avLst/>
          </a:prstGeom>
          <a:noFill/>
          <a:ln w="9525">
            <a:noFill/>
            <a:miter lim="800000"/>
            <a:headEnd/>
            <a:tailEnd/>
          </a:ln>
        </p:spPr>
      </p:pic>
      <p:pic>
        <p:nvPicPr>
          <p:cNvPr id="1027" name="Picture 3"/>
          <p:cNvPicPr>
            <a:picLocks noChangeAspect="1" noChangeArrowheads="1"/>
          </p:cNvPicPr>
          <p:nvPr/>
        </p:nvPicPr>
        <p:blipFill>
          <a:blip r:embed="rId10" cstate="print"/>
          <a:srcRect/>
          <a:stretch>
            <a:fillRect/>
          </a:stretch>
        </p:blipFill>
        <p:spPr bwMode="auto">
          <a:xfrm>
            <a:off x="419101" y="1604683"/>
            <a:ext cx="2219324" cy="1392517"/>
          </a:xfrm>
          <a:prstGeom prst="rect">
            <a:avLst/>
          </a:prstGeom>
          <a:noFill/>
          <a:ln w="9525">
            <a:noFill/>
            <a:miter lim="800000"/>
            <a:headEnd/>
            <a:tailEnd/>
          </a:ln>
        </p:spPr>
      </p:pic>
      <p:pic>
        <p:nvPicPr>
          <p:cNvPr id="1028" name="Picture 4"/>
          <p:cNvPicPr>
            <a:picLocks noChangeAspect="1" noChangeArrowheads="1"/>
          </p:cNvPicPr>
          <p:nvPr/>
        </p:nvPicPr>
        <p:blipFill>
          <a:blip r:embed="rId11" cstate="print"/>
          <a:srcRect/>
          <a:stretch>
            <a:fillRect/>
          </a:stretch>
        </p:blipFill>
        <p:spPr bwMode="auto">
          <a:xfrm>
            <a:off x="10189692" y="4633536"/>
            <a:ext cx="1601263" cy="1200337"/>
          </a:xfrm>
          <a:prstGeom prst="rect">
            <a:avLst/>
          </a:prstGeom>
          <a:noFill/>
          <a:ln w="9525">
            <a:noFill/>
            <a:miter lim="800000"/>
            <a:headEnd/>
            <a:tailEnd/>
          </a:ln>
        </p:spPr>
      </p:pic>
      <p:pic>
        <p:nvPicPr>
          <p:cNvPr id="1029" name="Picture 5"/>
          <p:cNvPicPr>
            <a:picLocks noChangeAspect="1" noChangeArrowheads="1"/>
          </p:cNvPicPr>
          <p:nvPr/>
        </p:nvPicPr>
        <p:blipFill>
          <a:blip r:embed="rId12" cstate="print"/>
          <a:srcRect/>
          <a:stretch>
            <a:fillRect/>
          </a:stretch>
        </p:blipFill>
        <p:spPr bwMode="auto">
          <a:xfrm>
            <a:off x="79375" y="4736620"/>
            <a:ext cx="3462338" cy="859878"/>
          </a:xfrm>
          <a:prstGeom prst="rect">
            <a:avLst/>
          </a:prstGeom>
          <a:noFill/>
          <a:ln w="9525">
            <a:noFill/>
            <a:miter lim="800000"/>
            <a:headEnd/>
            <a:tailEnd/>
          </a:ln>
        </p:spPr>
      </p:pic>
      <p:pic>
        <p:nvPicPr>
          <p:cNvPr id="1031" name="Picture 7"/>
          <p:cNvPicPr>
            <a:picLocks noChangeAspect="1" noChangeArrowheads="1"/>
          </p:cNvPicPr>
          <p:nvPr/>
        </p:nvPicPr>
        <p:blipFill>
          <a:blip r:embed="rId13" cstate="print"/>
          <a:srcRect/>
          <a:stretch>
            <a:fillRect/>
          </a:stretch>
        </p:blipFill>
        <p:spPr bwMode="auto">
          <a:xfrm>
            <a:off x="3742498" y="5777602"/>
            <a:ext cx="3019425" cy="895350"/>
          </a:xfrm>
          <a:prstGeom prst="rect">
            <a:avLst/>
          </a:prstGeom>
          <a:noFill/>
          <a:ln w="9525">
            <a:noFill/>
            <a:miter lim="800000"/>
            <a:headEnd/>
            <a:tailEnd/>
          </a:ln>
        </p:spPr>
      </p:pic>
      <p:pic>
        <p:nvPicPr>
          <p:cNvPr id="1032" name="Picture 8"/>
          <p:cNvPicPr>
            <a:picLocks noChangeAspect="1" noChangeArrowheads="1"/>
          </p:cNvPicPr>
          <p:nvPr/>
        </p:nvPicPr>
        <p:blipFill>
          <a:blip r:embed="rId14" cstate="print"/>
          <a:srcRect/>
          <a:stretch>
            <a:fillRect/>
          </a:stretch>
        </p:blipFill>
        <p:spPr bwMode="auto">
          <a:xfrm>
            <a:off x="8048625" y="6105525"/>
            <a:ext cx="2705100" cy="614795"/>
          </a:xfrm>
          <a:prstGeom prst="rect">
            <a:avLst/>
          </a:prstGeom>
          <a:noFill/>
          <a:ln w="9525">
            <a:noFill/>
            <a:miter lim="800000"/>
            <a:headEnd/>
            <a:tailEnd/>
          </a:ln>
        </p:spPr>
      </p:pic>
      <p:pic>
        <p:nvPicPr>
          <p:cNvPr id="18" name="Picture 17" descr="logo">
            <a:extLst>
              <a:ext uri="{FF2B5EF4-FFF2-40B4-BE49-F238E27FC236}">
                <a16:creationId xmlns:a16="http://schemas.microsoft.com/office/drawing/2014/main" id="{CC550A50-13FD-46B9-BD54-18A0392A9CFB}"/>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10189691" y="2863435"/>
            <a:ext cx="1638300" cy="457200"/>
          </a:xfrm>
          <a:prstGeom prst="rect">
            <a:avLst/>
          </a:prstGeom>
          <a:noFill/>
          <a:ln>
            <a:noFill/>
          </a:ln>
        </p:spPr>
      </p:pic>
      <p:pic>
        <p:nvPicPr>
          <p:cNvPr id="4" name="Picture 3">
            <a:extLst>
              <a:ext uri="{FF2B5EF4-FFF2-40B4-BE49-F238E27FC236}">
                <a16:creationId xmlns:a16="http://schemas.microsoft.com/office/drawing/2014/main" id="{307A3693-DF8B-46FE-8CF8-8EF75B28A251}"/>
              </a:ext>
            </a:extLst>
          </p:cNvPr>
          <p:cNvPicPr>
            <a:picLocks noChangeAspect="1"/>
          </p:cNvPicPr>
          <p:nvPr/>
        </p:nvPicPr>
        <p:blipFill>
          <a:blip r:embed="rId16"/>
          <a:stretch>
            <a:fillRect/>
          </a:stretch>
        </p:blipFill>
        <p:spPr>
          <a:xfrm>
            <a:off x="8775742" y="1530671"/>
            <a:ext cx="2681769" cy="965079"/>
          </a:xfrm>
          <a:prstGeom prst="rect">
            <a:avLst/>
          </a:prstGeom>
        </p:spPr>
      </p:pic>
      <p:pic>
        <p:nvPicPr>
          <p:cNvPr id="1026" name="Picture 2" descr="Üntes | Eurovent">
            <a:extLst>
              <a:ext uri="{FF2B5EF4-FFF2-40B4-BE49-F238E27FC236}">
                <a16:creationId xmlns:a16="http://schemas.microsoft.com/office/drawing/2014/main" id="{802C7696-E17B-4FC1-8EA1-F561DCD3363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72992" y="2535488"/>
            <a:ext cx="2757215" cy="9650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8356F93-9129-46E8-8D6D-4480CB781C13}"/>
              </a:ext>
            </a:extLst>
          </p:cNvPr>
          <p:cNvPicPr>
            <a:picLocks noChangeAspect="1"/>
          </p:cNvPicPr>
          <p:nvPr/>
        </p:nvPicPr>
        <p:blipFill>
          <a:blip r:embed="rId18"/>
          <a:stretch>
            <a:fillRect/>
          </a:stretch>
        </p:blipFill>
        <p:spPr>
          <a:xfrm>
            <a:off x="9789746" y="3708195"/>
            <a:ext cx="2209800" cy="762000"/>
          </a:xfrm>
          <a:prstGeom prst="rect">
            <a:avLst/>
          </a:prstGeom>
        </p:spPr>
      </p:pic>
    </p:spTree>
    <p:extLst>
      <p:ext uri="{BB962C8B-B14F-4D97-AF65-F5344CB8AC3E}">
        <p14:creationId xmlns:p14="http://schemas.microsoft.com/office/powerpoint/2010/main" val="828898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61576880"/>
              </p:ext>
            </p:extLst>
          </p:nvPr>
        </p:nvGraphicFramePr>
        <p:xfrm>
          <a:off x="92597" y="1"/>
          <a:ext cx="12099403"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p:cNvSpPr txBox="1"/>
          <p:nvPr/>
        </p:nvSpPr>
        <p:spPr>
          <a:xfrm>
            <a:off x="8412946" y="5215612"/>
            <a:ext cx="3713151"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i="1" dirty="0">
                <a:latin typeface="Sylfaen" panose="010A0502050306030303" pitchFamily="18" charset="0"/>
                <a:cs typeface="Calibri" panose="020F0502020204030204" pitchFamily="34" charset="0"/>
              </a:rPr>
              <a:t>Engineer : 		        10</a:t>
            </a:r>
          </a:p>
          <a:p>
            <a:r>
              <a:rPr lang="en-US" b="1" i="1" dirty="0">
                <a:latin typeface="Sylfaen" panose="010A0502050306030303" pitchFamily="18" charset="0"/>
                <a:cs typeface="Calibri" panose="020F0502020204030204" pitchFamily="34" charset="0"/>
              </a:rPr>
              <a:t>Technics, Specialist 	30-55</a:t>
            </a:r>
          </a:p>
          <a:p>
            <a:r>
              <a:rPr lang="en-US" b="1" i="1" u="sng" dirty="0">
                <a:latin typeface="Sylfaen" panose="010A0502050306030303" pitchFamily="18" charset="0"/>
                <a:cs typeface="Calibri" panose="020F0502020204030204" pitchFamily="34" charset="0"/>
              </a:rPr>
              <a:t>Financier 		        3</a:t>
            </a:r>
          </a:p>
          <a:p>
            <a:r>
              <a:rPr lang="en-US" b="1" i="1" dirty="0">
                <a:latin typeface="Sylfaen" panose="010A0502050306030303" pitchFamily="18" charset="0"/>
                <a:cs typeface="Calibri" panose="020F0502020204030204" pitchFamily="34" charset="0"/>
              </a:rPr>
              <a:t>TOTAL STAFF :	                40-70</a:t>
            </a:r>
          </a:p>
        </p:txBody>
      </p:sp>
      <p:sp>
        <p:nvSpPr>
          <p:cNvPr id="14" name="TextBox 13"/>
          <p:cNvSpPr txBox="1"/>
          <p:nvPr/>
        </p:nvSpPr>
        <p:spPr>
          <a:xfrm>
            <a:off x="4002975" y="296705"/>
            <a:ext cx="4510552"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4400" dirty="0">
                <a:solidFill>
                  <a:schemeClr val="tx1"/>
                </a:solidFill>
                <a:latin typeface="Sylfaen" panose="010A0502050306030303" pitchFamily="18" charset="0"/>
                <a:ea typeface="Verdana" panose="020B0604030504040204" pitchFamily="34" charset="0"/>
                <a:cs typeface="Times New Roman" panose="02020603050405020304" pitchFamily="18" charset="0"/>
              </a:rPr>
              <a:t>ORGANIZATION</a:t>
            </a:r>
            <a:r>
              <a:rPr lang="en-GB" sz="3200" dirty="0">
                <a:latin typeface="Sylfaen" panose="010A0502050306030303" pitchFamily="18" charset="0"/>
                <a:ea typeface="Verdana" panose="020B0604030504040204" pitchFamily="34" charset="0"/>
                <a:cs typeface="Calibri" panose="020F0502020204030204" pitchFamily="34" charset="0"/>
              </a:rPr>
              <a:t> </a:t>
            </a:r>
          </a:p>
        </p:txBody>
      </p:sp>
      <p:pic>
        <p:nvPicPr>
          <p:cNvPr id="6" name="Picture 2"/>
          <p:cNvPicPr>
            <a:picLocks noChangeAspect="1" noChangeArrowheads="1"/>
          </p:cNvPicPr>
          <p:nvPr/>
        </p:nvPicPr>
        <p:blipFill>
          <a:blip r:embed="rId7" cstate="print"/>
          <a:srcRect/>
          <a:stretch>
            <a:fillRect/>
          </a:stretch>
        </p:blipFill>
        <p:spPr bwMode="auto">
          <a:xfrm>
            <a:off x="181090" y="107091"/>
            <a:ext cx="2496207" cy="959055"/>
          </a:xfrm>
          <a:prstGeom prst="rect">
            <a:avLst/>
          </a:prstGeom>
          <a:noFill/>
          <a:ln w="9525">
            <a:noFill/>
            <a:miter lim="800000"/>
            <a:headEnd/>
            <a:tailEnd/>
          </a:ln>
        </p:spPr>
      </p:pic>
      <p:sp>
        <p:nvSpPr>
          <p:cNvPr id="11" name="Rectangle 10"/>
          <p:cNvSpPr/>
          <p:nvPr/>
        </p:nvSpPr>
        <p:spPr>
          <a:xfrm>
            <a:off x="3160930" y="2125362"/>
            <a:ext cx="1493448" cy="119468"/>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241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4370</TotalTime>
  <Words>1379</Words>
  <Application>Microsoft Office PowerPoint</Application>
  <PresentationFormat>Widescreen</PresentationFormat>
  <Paragraphs>165</Paragraphs>
  <Slides>40</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Algerian</vt:lpstr>
      <vt:lpstr>Arial</vt:lpstr>
      <vt:lpstr>Calibri</vt:lpstr>
      <vt:lpstr>Calibri Light</vt:lpstr>
      <vt:lpstr>Sylfaen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Precize Cooling ANTA Rinas Tirana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Planet</dc:creator>
  <cp:lastModifiedBy>Admin</cp:lastModifiedBy>
  <cp:revision>251</cp:revision>
  <dcterms:created xsi:type="dcterms:W3CDTF">2017-05-18T11:28:17Z</dcterms:created>
  <dcterms:modified xsi:type="dcterms:W3CDTF">2023-12-19T09:13:04Z</dcterms:modified>
</cp:coreProperties>
</file>